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72" r:id="rId7"/>
    <p:sldId id="273" r:id="rId8"/>
    <p:sldId id="262" r:id="rId9"/>
    <p:sldId id="274" r:id="rId10"/>
    <p:sldId id="275" r:id="rId11"/>
    <p:sldId id="263" r:id="rId12"/>
    <p:sldId id="261" r:id="rId13"/>
    <p:sldId id="265" r:id="rId14"/>
    <p:sldId id="264" r:id="rId15"/>
    <p:sldId id="266" r:id="rId16"/>
    <p:sldId id="276" r:id="rId17"/>
    <p:sldId id="277" r:id="rId18"/>
    <p:sldId id="268"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odec Pro" pitchFamily="2" charset="0"/>
      <p:regular r:id="rId25"/>
    </p:embeddedFont>
    <p:embeddedFont>
      <p:font typeface="Codec Pro Bold" pitchFamily="2" charset="0"/>
      <p:regular r:id="rId26"/>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74" autoAdjust="0"/>
    <p:restoredTop sz="94591" autoAdjust="0"/>
  </p:normalViewPr>
  <p:slideViewPr>
    <p:cSldViewPr>
      <p:cViewPr>
        <p:scale>
          <a:sx n="90" d="100"/>
          <a:sy n="90" d="100"/>
        </p:scale>
        <p:origin x="56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A"/>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DFB5E6-E04D-CE4F-BB16-0C000E032AB2}" type="datetimeFigureOut">
              <a:rPr lang="es-PA" smtClean="0"/>
              <a:t>10/22/24</a:t>
            </a:fld>
            <a:endParaRPr lang="es-PA"/>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A"/>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A"/>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A"/>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C3933-0000-C541-A36D-B91F62579316}" type="slidenum">
              <a:rPr lang="es-PA" smtClean="0"/>
              <a:t>‹Nº›</a:t>
            </a:fld>
            <a:endParaRPr lang="es-PA"/>
          </a:p>
        </p:txBody>
      </p:sp>
    </p:spTree>
    <p:extLst>
      <p:ext uri="{BB962C8B-B14F-4D97-AF65-F5344CB8AC3E}">
        <p14:creationId xmlns:p14="http://schemas.microsoft.com/office/powerpoint/2010/main" val="420504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822C3933-0000-C541-A36D-B91F62579316}" type="slidenum">
              <a:rPr lang="es-PA" smtClean="0"/>
              <a:t>5</a:t>
            </a:fld>
            <a:endParaRPr lang="es-PA"/>
          </a:p>
        </p:txBody>
      </p:sp>
    </p:spTree>
    <p:extLst>
      <p:ext uri="{BB962C8B-B14F-4D97-AF65-F5344CB8AC3E}">
        <p14:creationId xmlns:p14="http://schemas.microsoft.com/office/powerpoint/2010/main" val="2212729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822C3933-0000-C541-A36D-B91F62579316}" type="slidenum">
              <a:rPr lang="es-PA" smtClean="0"/>
              <a:t>6</a:t>
            </a:fld>
            <a:endParaRPr lang="es-PA"/>
          </a:p>
        </p:txBody>
      </p:sp>
    </p:spTree>
    <p:extLst>
      <p:ext uri="{BB962C8B-B14F-4D97-AF65-F5344CB8AC3E}">
        <p14:creationId xmlns:p14="http://schemas.microsoft.com/office/powerpoint/2010/main" val="1070189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PA" dirty="0"/>
          </a:p>
        </p:txBody>
      </p:sp>
      <p:sp>
        <p:nvSpPr>
          <p:cNvPr id="4" name="Marcador de número de diapositiva 3"/>
          <p:cNvSpPr>
            <a:spLocks noGrp="1"/>
          </p:cNvSpPr>
          <p:nvPr>
            <p:ph type="sldNum" sz="quarter" idx="5"/>
          </p:nvPr>
        </p:nvSpPr>
        <p:spPr/>
        <p:txBody>
          <a:bodyPr/>
          <a:lstStyle/>
          <a:p>
            <a:fld id="{822C3933-0000-C541-A36D-B91F62579316}" type="slidenum">
              <a:rPr lang="es-PA" smtClean="0"/>
              <a:t>10</a:t>
            </a:fld>
            <a:endParaRPr lang="es-PA"/>
          </a:p>
        </p:txBody>
      </p:sp>
    </p:spTree>
    <p:extLst>
      <p:ext uri="{BB962C8B-B14F-4D97-AF65-F5344CB8AC3E}">
        <p14:creationId xmlns:p14="http://schemas.microsoft.com/office/powerpoint/2010/main" val="3040759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hyperlink" Target="https://www.linkedin.com/in/naren-castellon-1541b8101/"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mailto:jansnica@gmail.com"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4.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0.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9.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39.svg"/><Relationship Id="rId2" Type="http://schemas.openxmlformats.org/officeDocument/2006/relationships/image" Target="../media/image28.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7.svg"/><Relationship Id="rId15" Type="http://schemas.openxmlformats.org/officeDocument/2006/relationships/image" Target="../media/image11.sv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3.sv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4.jpe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7281000" y="8740856"/>
          <a:ext cx="16192501" cy="1981558"/>
        </p:xfrm>
        <a:graphic>
          <a:graphicData uri="http://schemas.openxmlformats.org/drawingml/2006/table">
            <a:tbl>
              <a:tblPr/>
              <a:tblGrid>
                <a:gridCol w="4589310">
                  <a:extLst>
                    <a:ext uri="{9D8B030D-6E8A-4147-A177-3AD203B41FA5}">
                      <a16:colId xmlns:a16="http://schemas.microsoft.com/office/drawing/2014/main" val="20000"/>
                    </a:ext>
                  </a:extLst>
                </a:gridCol>
                <a:gridCol w="5954678">
                  <a:extLst>
                    <a:ext uri="{9D8B030D-6E8A-4147-A177-3AD203B41FA5}">
                      <a16:colId xmlns:a16="http://schemas.microsoft.com/office/drawing/2014/main" val="20001"/>
                    </a:ext>
                  </a:extLst>
                </a:gridCol>
                <a:gridCol w="5648513">
                  <a:extLst>
                    <a:ext uri="{9D8B030D-6E8A-4147-A177-3AD203B41FA5}">
                      <a16:colId xmlns:a16="http://schemas.microsoft.com/office/drawing/2014/main" val="20002"/>
                    </a:ext>
                  </a:extLst>
                </a:gridCol>
              </a:tblGrid>
              <a:tr h="990779">
                <a:tc>
                  <a:txBody>
                    <a:bodyPr/>
                    <a:lstStyle/>
                    <a:p>
                      <a:pPr algn="l">
                        <a:lnSpc>
                          <a:spcPts val="3359"/>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219"/>
                        </a:lnSpc>
                        <a:defRPr/>
                      </a:pPr>
                      <a:r>
                        <a:rPr lang="en-US" sz="2299">
                          <a:solidFill>
                            <a:srgbClr val="FFFFFF"/>
                          </a:solidFill>
                          <a:latin typeface="Codec Pro"/>
                          <a:ea typeface="Codec Pro"/>
                          <a:cs typeface="Codec Pro"/>
                          <a:sym typeface="Codec Pro"/>
                        </a:rPr>
                        <a:t>MODALIDAD: EN VIVO - ONLINE</a:t>
                      </a: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r">
                        <a:lnSpc>
                          <a:spcPts val="2519"/>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990779">
                <a:tc>
                  <a:txBody>
                    <a:bodyPr/>
                    <a:lstStyle/>
                    <a:p>
                      <a:pPr algn="l">
                        <a:lnSpc>
                          <a:spcPts val="3359"/>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2799"/>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r">
                        <a:lnSpc>
                          <a:spcPts val="2519"/>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pSp>
        <p:nvGrpSpPr>
          <p:cNvPr id="5" name="Group 5"/>
          <p:cNvGrpSpPr/>
          <p:nvPr/>
        </p:nvGrpSpPr>
        <p:grpSpPr>
          <a:xfrm>
            <a:off x="838200" y="7992039"/>
            <a:ext cx="7391400" cy="1712382"/>
            <a:chOff x="0" y="0"/>
            <a:chExt cx="1401936" cy="285324"/>
          </a:xfrm>
        </p:grpSpPr>
        <p:sp>
          <p:nvSpPr>
            <p:cNvPr id="6" name="Freeform 6"/>
            <p:cNvSpPr/>
            <p:nvPr/>
          </p:nvSpPr>
          <p:spPr>
            <a:xfrm>
              <a:off x="0" y="0"/>
              <a:ext cx="1401936" cy="285324"/>
            </a:xfrm>
            <a:custGeom>
              <a:avLst/>
              <a:gdLst/>
              <a:ahLst/>
              <a:cxnLst/>
              <a:rect l="l" t="t" r="r" b="b"/>
              <a:pathLst>
                <a:path w="1401936" h="285324">
                  <a:moveTo>
                    <a:pt x="20362" y="0"/>
                  </a:moveTo>
                  <a:lnTo>
                    <a:pt x="1381574" y="0"/>
                  </a:lnTo>
                  <a:cubicBezTo>
                    <a:pt x="1386974" y="0"/>
                    <a:pt x="1392153" y="2145"/>
                    <a:pt x="1395972" y="5964"/>
                  </a:cubicBezTo>
                  <a:cubicBezTo>
                    <a:pt x="1399791" y="9783"/>
                    <a:pt x="1401936" y="14962"/>
                    <a:pt x="1401936" y="20362"/>
                  </a:cubicBezTo>
                  <a:lnTo>
                    <a:pt x="1401936" y="264961"/>
                  </a:lnTo>
                  <a:cubicBezTo>
                    <a:pt x="1401936" y="276207"/>
                    <a:pt x="1392819" y="285324"/>
                    <a:pt x="1381574" y="285324"/>
                  </a:cubicBezTo>
                  <a:lnTo>
                    <a:pt x="20362" y="285324"/>
                  </a:lnTo>
                  <a:cubicBezTo>
                    <a:pt x="14962" y="285324"/>
                    <a:pt x="9783" y="283178"/>
                    <a:pt x="5964" y="279360"/>
                  </a:cubicBezTo>
                  <a:cubicBezTo>
                    <a:pt x="2145" y="275541"/>
                    <a:pt x="0" y="270362"/>
                    <a:pt x="0" y="264961"/>
                  </a:cubicBezTo>
                  <a:lnTo>
                    <a:pt x="0" y="20362"/>
                  </a:lnTo>
                  <a:cubicBezTo>
                    <a:pt x="0" y="14962"/>
                    <a:pt x="2145" y="9783"/>
                    <a:pt x="5964" y="5964"/>
                  </a:cubicBezTo>
                  <a:cubicBezTo>
                    <a:pt x="9783" y="2145"/>
                    <a:pt x="14962" y="0"/>
                    <a:pt x="20362" y="0"/>
                  </a:cubicBezTo>
                  <a:close/>
                </a:path>
              </a:pathLst>
            </a:custGeom>
            <a:solidFill>
              <a:srgbClr val="FFFFFF"/>
            </a:solidFill>
          </p:spPr>
        </p:sp>
        <p:sp>
          <p:nvSpPr>
            <p:cNvPr id="7" name="TextBox 7"/>
            <p:cNvSpPr txBox="1"/>
            <p:nvPr/>
          </p:nvSpPr>
          <p:spPr>
            <a:xfrm>
              <a:off x="0" y="0"/>
              <a:ext cx="1401936" cy="285324"/>
            </a:xfrm>
            <a:prstGeom prst="rect">
              <a:avLst/>
            </a:prstGeom>
          </p:spPr>
          <p:txBody>
            <a:bodyPr lIns="254000" tIns="254000" rIns="254000" bIns="254000" rtlCol="0" anchor="ctr"/>
            <a:lstStyle/>
            <a:p>
              <a:pPr>
                <a:lnSpc>
                  <a:spcPts val="3919"/>
                </a:lnSpc>
              </a:pPr>
              <a:endParaRPr lang="en-US" sz="2799" b="1" dirty="0">
                <a:solidFill>
                  <a:srgbClr val="1B131B"/>
                </a:solidFill>
                <a:latin typeface="Codec Pro Bold"/>
                <a:ea typeface="Codec Pro Bold"/>
                <a:cs typeface="Codec Pro Bold"/>
                <a:sym typeface="Codec Pro Bold"/>
              </a:endParaRPr>
            </a:p>
            <a:p>
              <a:pPr>
                <a:lnSpc>
                  <a:spcPts val="3919"/>
                </a:lnSpc>
              </a:pPr>
              <a:r>
                <a:rPr lang="en-US" sz="2799" b="1" dirty="0" err="1">
                  <a:solidFill>
                    <a:srgbClr val="1B131B"/>
                  </a:solidFill>
                  <a:latin typeface="Codec Pro Bold"/>
                  <a:ea typeface="Codec Pro Bold"/>
                  <a:cs typeface="Codec Pro Bold"/>
                  <a:sym typeface="Codec Pro Bold"/>
                </a:rPr>
                <a:t>Naren</a:t>
              </a:r>
              <a:r>
                <a:rPr lang="en-US" sz="2799" b="1" dirty="0">
                  <a:solidFill>
                    <a:srgbClr val="1B131B"/>
                  </a:solidFill>
                  <a:latin typeface="Codec Pro Bold"/>
                  <a:ea typeface="Codec Pro Bold"/>
                  <a:cs typeface="Codec Pro Bold"/>
                  <a:sym typeface="Codec Pro Bold"/>
                </a:rPr>
                <a:t> Castellon</a:t>
              </a:r>
            </a:p>
            <a:p>
              <a:pPr>
                <a:lnSpc>
                  <a:spcPts val="3919"/>
                </a:lnSpc>
              </a:pPr>
              <a:r>
                <a:rPr lang="en-US" sz="2799" b="1" dirty="0">
                  <a:solidFill>
                    <a:srgbClr val="1B131B"/>
                  </a:solidFill>
                  <a:latin typeface="Codec Pro Bold"/>
                  <a:ea typeface="Codec Pro Bold"/>
                  <a:cs typeface="Codec Pro Bold"/>
                  <a:sym typeface="Codec Pro Bold"/>
                  <a:hlinkClick r:id="rId6"/>
                </a:rPr>
                <a:t>jansnica@gmail.com</a:t>
              </a:r>
              <a:endParaRPr lang="en-US" sz="2799" b="1" dirty="0">
                <a:solidFill>
                  <a:srgbClr val="1B131B"/>
                </a:solidFill>
                <a:latin typeface="Codec Pro Bold"/>
                <a:ea typeface="Codec Pro Bold"/>
                <a:cs typeface="Codec Pro Bold"/>
                <a:sym typeface="Codec Pro Bold"/>
              </a:endParaRPr>
            </a:p>
            <a:p>
              <a:pPr>
                <a:lnSpc>
                  <a:spcPts val="3919"/>
                </a:lnSpc>
              </a:pPr>
              <a:r>
                <a:rPr lang="en-US" sz="2000" b="1" dirty="0">
                  <a:solidFill>
                    <a:srgbClr val="1B131B"/>
                  </a:solidFill>
                  <a:latin typeface="Codec Pro Bold"/>
                  <a:ea typeface="Codec Pro Bold"/>
                  <a:cs typeface="Codec Pro Bold"/>
                  <a:sym typeface="Codec Pro Bold"/>
                  <a:hlinkClick r:id="rId7"/>
                </a:rPr>
                <a:t>https://www.linkedin.com/in/naren-castellon-1541b8101/</a:t>
              </a:r>
              <a:endParaRPr lang="en-US" sz="2000" b="1" dirty="0">
                <a:solidFill>
                  <a:srgbClr val="1B131B"/>
                </a:solidFill>
                <a:latin typeface="Codec Pro Bold"/>
                <a:ea typeface="Codec Pro Bold"/>
                <a:cs typeface="Codec Pro Bold"/>
                <a:sym typeface="Codec Pro Bold"/>
              </a:endParaRPr>
            </a:p>
            <a:p>
              <a:pPr>
                <a:lnSpc>
                  <a:spcPts val="3919"/>
                </a:lnSpc>
              </a:pPr>
              <a:endParaRPr lang="en-US" sz="2000" b="1" dirty="0">
                <a:solidFill>
                  <a:srgbClr val="1B131B"/>
                </a:solidFill>
                <a:latin typeface="Codec Pro Bold"/>
                <a:ea typeface="Codec Pro Bold"/>
                <a:cs typeface="Codec Pro Bold"/>
                <a:sym typeface="Codec Pro Bold"/>
              </a:endParaRPr>
            </a:p>
          </p:txBody>
        </p:sp>
      </p:grpSp>
      <p:sp>
        <p:nvSpPr>
          <p:cNvPr id="9" name="TextBox 9"/>
          <p:cNvSpPr txBox="1"/>
          <p:nvPr/>
        </p:nvSpPr>
        <p:spPr>
          <a:xfrm>
            <a:off x="1028700" y="3248312"/>
            <a:ext cx="16230600" cy="1397819"/>
          </a:xfrm>
          <a:prstGeom prst="rect">
            <a:avLst/>
          </a:prstGeom>
        </p:spPr>
        <p:txBody>
          <a:bodyPr lIns="0" tIns="0" rIns="0" bIns="0" rtlCol="0" anchor="t">
            <a:spAutoFit/>
          </a:bodyPr>
          <a:lstStyle/>
          <a:p>
            <a:pPr algn="l">
              <a:lnSpc>
                <a:spcPts val="10900"/>
              </a:lnSpc>
            </a:pPr>
            <a:r>
              <a:rPr lang="en-US" sz="10900" b="1" dirty="0">
                <a:solidFill>
                  <a:srgbClr val="FFFFFF"/>
                </a:solidFill>
                <a:latin typeface="Codec Pro Bold"/>
                <a:ea typeface="Codec Pro Bold"/>
                <a:cs typeface="Codec Pro Bold"/>
                <a:sym typeface="Codec Pro Bold"/>
              </a:rPr>
              <a:t>Big Data con </a:t>
            </a:r>
            <a:r>
              <a:rPr lang="en-US" sz="10900" b="1" dirty="0" err="1">
                <a:solidFill>
                  <a:srgbClr val="FFFFFF"/>
                </a:solidFill>
                <a:latin typeface="Codec Pro Bold"/>
                <a:ea typeface="Codec Pro Bold"/>
                <a:cs typeface="Codec Pro Bold"/>
                <a:sym typeface="Codec Pro Bold"/>
              </a:rPr>
              <a:t>DataBricks</a:t>
            </a:r>
            <a:endParaRPr lang="en-US" sz="10900" b="1" dirty="0">
              <a:solidFill>
                <a:srgbClr val="FFFFFF"/>
              </a:solidFill>
              <a:latin typeface="Codec Pro Bold"/>
              <a:ea typeface="Codec Pro Bold"/>
              <a:cs typeface="Codec Pro Bold"/>
              <a:sym typeface="Codec Pro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2F8D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259301310"/>
              </p:ext>
            </p:extLst>
          </p:nvPr>
        </p:nvGraphicFramePr>
        <p:xfrm>
          <a:off x="304801" y="641159"/>
          <a:ext cx="11353800" cy="8362197"/>
        </p:xfrm>
        <a:graphic>
          <a:graphicData uri="http://schemas.openxmlformats.org/drawingml/2006/table">
            <a:tbl>
              <a:tblPr/>
              <a:tblGrid>
                <a:gridCol w="11353800">
                  <a:extLst>
                    <a:ext uri="{9D8B030D-6E8A-4147-A177-3AD203B41FA5}">
                      <a16:colId xmlns:a16="http://schemas.microsoft.com/office/drawing/2014/main" val="20000"/>
                    </a:ext>
                  </a:extLst>
                </a:gridCol>
              </a:tblGrid>
              <a:tr h="1783252">
                <a:tc>
                  <a:txBody>
                    <a:bodyPr/>
                    <a:lstStyle/>
                    <a:p>
                      <a:pPr algn="ctr"/>
                      <a:r>
                        <a:rPr lang="es-PA" sz="7200" b="1" i="0" kern="1200" dirty="0">
                          <a:solidFill>
                            <a:schemeClr val="tx1"/>
                          </a:solidFill>
                          <a:effectLst/>
                          <a:latin typeface="+mn-lt"/>
                          <a:ea typeface="+mn-ea"/>
                          <a:cs typeface="+mn-cs"/>
                        </a:rPr>
                        <a:t>Algunos términos clave en la arquitectura de Spark:</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00991A"/>
                    </a:solidFill>
                  </a:tcPr>
                </a:tc>
                <a:extLst>
                  <a:ext uri="{0D108BD9-81ED-4DB2-BD59-A6C34878D82A}">
                    <a16:rowId xmlns:a16="http://schemas.microsoft.com/office/drawing/2014/main" val="10000"/>
                  </a:ext>
                </a:extLst>
              </a:tr>
              <a:tr h="5786637">
                <a:tc>
                  <a:txBody>
                    <a:bodyPr/>
                    <a:lstStyle/>
                    <a:p>
                      <a:pPr marL="342900" indent="-342900" algn="l">
                        <a:lnSpc>
                          <a:spcPts val="2940"/>
                        </a:lnSpc>
                        <a:buFont typeface="Arial" panose="020B0604020202020204" pitchFamily="34" charset="0"/>
                        <a:buChar char="•"/>
                        <a:defRPr/>
                      </a:pPr>
                      <a:r>
                        <a:rPr lang="en-US" sz="2000" dirty="0" err="1"/>
                        <a:t>SparkSession</a:t>
                      </a:r>
                      <a:endParaRPr lang="en-US" sz="2000" dirty="0"/>
                    </a:p>
                    <a:p>
                      <a:pPr marL="342900" indent="-342900" algn="l">
                        <a:lnSpc>
                          <a:spcPts val="2940"/>
                        </a:lnSpc>
                        <a:buFont typeface="Arial" panose="020B0604020202020204" pitchFamily="34" charset="0"/>
                        <a:buChar char="•"/>
                        <a:defRPr/>
                      </a:pPr>
                      <a:r>
                        <a:rPr lang="en-US" sz="2000" dirty="0"/>
                        <a:t>La </a:t>
                      </a:r>
                      <a:r>
                        <a:rPr lang="en-US" sz="2000" dirty="0" err="1"/>
                        <a:t>clase</a:t>
                      </a:r>
                      <a:r>
                        <a:rPr lang="en-US" sz="2000" dirty="0"/>
                        <a:t> </a:t>
                      </a:r>
                      <a:r>
                        <a:rPr lang="en-US" sz="2000" dirty="0" err="1"/>
                        <a:t>SparkSession</a:t>
                      </a:r>
                      <a:r>
                        <a:rPr lang="en-US" sz="2000" dirty="0"/>
                        <a:t>, </a:t>
                      </a:r>
                      <a:r>
                        <a:rPr lang="en-US" sz="2000" dirty="0" err="1"/>
                        <a:t>definida</a:t>
                      </a:r>
                      <a:r>
                        <a:rPr lang="en-US" sz="2000" dirty="0"/>
                        <a:t> </a:t>
                      </a:r>
                      <a:r>
                        <a:rPr lang="en-US" sz="2000" dirty="0" err="1"/>
                        <a:t>en</a:t>
                      </a:r>
                      <a:r>
                        <a:rPr lang="en-US" sz="2000" dirty="0"/>
                        <a:t> </a:t>
                      </a:r>
                      <a:r>
                        <a:rPr lang="en-US" sz="2000" dirty="0" err="1"/>
                        <a:t>el</a:t>
                      </a:r>
                      <a:r>
                        <a:rPr lang="en-US" sz="2000" dirty="0"/>
                        <a:t> </a:t>
                      </a:r>
                      <a:r>
                        <a:rPr lang="en-US" sz="2000" dirty="0" err="1"/>
                        <a:t>paquete</a:t>
                      </a:r>
                      <a:r>
                        <a:rPr lang="en-US" sz="2000" dirty="0"/>
                        <a:t> </a:t>
                      </a:r>
                      <a:r>
                        <a:rPr lang="en-US" sz="2000" dirty="0" err="1"/>
                        <a:t>pyspark.sql</a:t>
                      </a:r>
                      <a:r>
                        <a:rPr lang="en-US" sz="2000" dirty="0"/>
                        <a:t>, es </a:t>
                      </a:r>
                      <a:r>
                        <a:rPr lang="en-US" sz="2000" dirty="0" err="1"/>
                        <a:t>el</a:t>
                      </a:r>
                      <a:r>
                        <a:rPr lang="en-US" sz="2000" dirty="0"/>
                        <a:t> punto de entrada para </a:t>
                      </a:r>
                      <a:r>
                        <a:rPr lang="en-US" sz="2000" dirty="0" err="1"/>
                        <a:t>programar</a:t>
                      </a:r>
                      <a:r>
                        <a:rPr lang="en-US" sz="2000" dirty="0"/>
                        <a:t> Spark con las API Dataset y </a:t>
                      </a:r>
                      <a:r>
                        <a:rPr lang="en-US" sz="2000" dirty="0" err="1"/>
                        <a:t>DataFrame</a:t>
                      </a:r>
                      <a:r>
                        <a:rPr lang="en-US" sz="2000" dirty="0"/>
                        <a:t>. Para </a:t>
                      </a:r>
                      <a:r>
                        <a:rPr lang="en-US" sz="2000" dirty="0" err="1"/>
                        <a:t>hacer</a:t>
                      </a:r>
                      <a:r>
                        <a:rPr lang="en-US" sz="2000" dirty="0"/>
                        <a:t> algo </a:t>
                      </a:r>
                      <a:r>
                        <a:rPr lang="en-US" sz="2000" dirty="0" err="1"/>
                        <a:t>útil</a:t>
                      </a:r>
                      <a:r>
                        <a:rPr lang="en-US" sz="2000" dirty="0"/>
                        <a:t> con un </a:t>
                      </a:r>
                      <a:r>
                        <a:rPr lang="en-US" sz="2000" dirty="0" err="1"/>
                        <a:t>clúster</a:t>
                      </a:r>
                      <a:r>
                        <a:rPr lang="en-US" sz="2000" dirty="0"/>
                        <a:t> Spark, primero </a:t>
                      </a:r>
                      <a:r>
                        <a:rPr lang="en-US" sz="2000" dirty="0" err="1"/>
                        <a:t>debe</a:t>
                      </a:r>
                      <a:r>
                        <a:rPr lang="en-US" sz="2000" dirty="0"/>
                        <a:t> </a:t>
                      </a:r>
                      <a:r>
                        <a:rPr lang="en-US" sz="2000" dirty="0" err="1"/>
                        <a:t>crear</a:t>
                      </a:r>
                      <a:r>
                        <a:rPr lang="en-US" sz="2000" dirty="0"/>
                        <a:t> </a:t>
                      </a:r>
                      <a:r>
                        <a:rPr lang="en-US" sz="2000" dirty="0" err="1"/>
                        <a:t>una</a:t>
                      </a:r>
                      <a:r>
                        <a:rPr lang="en-US" sz="2000" dirty="0"/>
                        <a:t> </a:t>
                      </a:r>
                      <a:r>
                        <a:rPr lang="en-US" sz="2000" dirty="0" err="1"/>
                        <a:t>instancia</a:t>
                      </a:r>
                      <a:r>
                        <a:rPr lang="en-US" sz="2000" dirty="0"/>
                        <a:t> de </a:t>
                      </a:r>
                      <a:r>
                        <a:rPr lang="en-US" sz="2000" dirty="0" err="1"/>
                        <a:t>esta</a:t>
                      </a:r>
                      <a:r>
                        <a:rPr lang="en-US" sz="2000" dirty="0"/>
                        <a:t> </a:t>
                      </a:r>
                      <a:r>
                        <a:rPr lang="en-US" sz="2000" dirty="0" err="1"/>
                        <a:t>clase</a:t>
                      </a:r>
                      <a:r>
                        <a:rPr lang="en-US" sz="2000" dirty="0"/>
                        <a:t>, que le </a:t>
                      </a:r>
                      <a:r>
                        <a:rPr lang="en-US" sz="2000" dirty="0" err="1"/>
                        <a:t>brinda</a:t>
                      </a:r>
                      <a:r>
                        <a:rPr lang="en-US" sz="2000" dirty="0"/>
                        <a:t> </a:t>
                      </a:r>
                      <a:r>
                        <a:rPr lang="en-US" sz="2000" dirty="0" err="1"/>
                        <a:t>acceso</a:t>
                      </a:r>
                      <a:r>
                        <a:rPr lang="en-US" sz="2000" dirty="0"/>
                        <a:t> a </a:t>
                      </a:r>
                      <a:r>
                        <a:rPr lang="en-US" sz="2000" dirty="0" err="1"/>
                        <a:t>una</a:t>
                      </a:r>
                      <a:r>
                        <a:rPr lang="en-US" sz="2000" dirty="0"/>
                        <a:t> </a:t>
                      </a:r>
                      <a:r>
                        <a:rPr lang="en-US" sz="2000" dirty="0" err="1"/>
                        <a:t>instancia</a:t>
                      </a:r>
                      <a:r>
                        <a:rPr lang="en-US" sz="2000" dirty="0"/>
                        <a:t> de </a:t>
                      </a:r>
                      <a:r>
                        <a:rPr lang="en-US" sz="2000" dirty="0" err="1"/>
                        <a:t>SparkContext</a:t>
                      </a:r>
                      <a:r>
                        <a:rPr lang="en-US" sz="2000" dirty="0"/>
                        <a:t>.</a:t>
                      </a:r>
                    </a:p>
                    <a:p>
                      <a:pPr marL="342900" indent="-342900" algn="l">
                        <a:lnSpc>
                          <a:spcPts val="2940"/>
                        </a:lnSpc>
                        <a:buFont typeface="Arial" panose="020B0604020202020204" pitchFamily="34" charset="0"/>
                        <a:buChar char="•"/>
                        <a:defRPr/>
                      </a:pPr>
                      <a:endParaRPr lang="en-US" sz="2000" dirty="0"/>
                    </a:p>
                    <a:p>
                      <a:pPr marL="342900" indent="-342900" algn="l">
                        <a:lnSpc>
                          <a:spcPts val="2940"/>
                        </a:lnSpc>
                        <a:buFont typeface="Arial" panose="020B0604020202020204" pitchFamily="34" charset="0"/>
                        <a:buChar char="•"/>
                        <a:defRPr/>
                      </a:pPr>
                      <a:r>
                        <a:rPr lang="en-US" sz="2000" dirty="0" err="1"/>
                        <a:t>SparkContext</a:t>
                      </a:r>
                      <a:endParaRPr lang="en-US" sz="2000" dirty="0"/>
                    </a:p>
                    <a:p>
                      <a:pPr marL="342900" indent="-342900" algn="l">
                        <a:lnSpc>
                          <a:spcPts val="2940"/>
                        </a:lnSpc>
                        <a:buFont typeface="Arial" panose="020B0604020202020204" pitchFamily="34" charset="0"/>
                        <a:buChar char="•"/>
                        <a:defRPr/>
                      </a:pPr>
                      <a:r>
                        <a:rPr lang="en-US" sz="2000" dirty="0"/>
                        <a:t>La </a:t>
                      </a:r>
                      <a:r>
                        <a:rPr lang="en-US" sz="2000" dirty="0" err="1"/>
                        <a:t>clase</a:t>
                      </a:r>
                      <a:r>
                        <a:rPr lang="en-US" sz="2000" dirty="0"/>
                        <a:t> </a:t>
                      </a:r>
                      <a:r>
                        <a:rPr lang="en-US" sz="2000" dirty="0" err="1"/>
                        <a:t>SparkContext</a:t>
                      </a:r>
                      <a:r>
                        <a:rPr lang="en-US" sz="2000" dirty="0"/>
                        <a:t>, </a:t>
                      </a:r>
                      <a:r>
                        <a:rPr lang="en-US" sz="2000" dirty="0" err="1"/>
                        <a:t>definida</a:t>
                      </a:r>
                      <a:r>
                        <a:rPr lang="en-US" sz="2000" dirty="0"/>
                        <a:t> </a:t>
                      </a:r>
                      <a:r>
                        <a:rPr lang="en-US" sz="2000" dirty="0" err="1"/>
                        <a:t>en</a:t>
                      </a:r>
                      <a:r>
                        <a:rPr lang="en-US" sz="2000" dirty="0"/>
                        <a:t> </a:t>
                      </a:r>
                      <a:r>
                        <a:rPr lang="en-US" sz="2000" dirty="0" err="1"/>
                        <a:t>el</a:t>
                      </a:r>
                      <a:r>
                        <a:rPr lang="en-US" sz="2000" dirty="0"/>
                        <a:t> </a:t>
                      </a:r>
                      <a:r>
                        <a:rPr lang="en-US" sz="2000" dirty="0" err="1"/>
                        <a:t>paquete</a:t>
                      </a:r>
                      <a:r>
                        <a:rPr lang="en-US" sz="2000" dirty="0"/>
                        <a:t> </a:t>
                      </a:r>
                      <a:r>
                        <a:rPr lang="en-US" sz="2000" dirty="0" err="1"/>
                        <a:t>pyspark</a:t>
                      </a:r>
                      <a:r>
                        <a:rPr lang="en-US" sz="2000" dirty="0"/>
                        <a:t>, es </a:t>
                      </a:r>
                      <a:r>
                        <a:rPr lang="en-US" sz="2000" dirty="0" err="1"/>
                        <a:t>el</a:t>
                      </a:r>
                      <a:r>
                        <a:rPr lang="en-US" sz="2000" dirty="0"/>
                        <a:t> punto de entrada principal para la </a:t>
                      </a:r>
                      <a:r>
                        <a:rPr lang="en-US" sz="2000" dirty="0" err="1"/>
                        <a:t>funcionalidad</a:t>
                      </a:r>
                      <a:r>
                        <a:rPr lang="en-US" sz="2000" dirty="0"/>
                        <a:t> de Spark. Un </a:t>
                      </a:r>
                      <a:r>
                        <a:rPr lang="en-US" sz="2000" dirty="0" err="1"/>
                        <a:t>SparkContext</a:t>
                      </a:r>
                      <a:r>
                        <a:rPr lang="en-US" sz="2000" dirty="0"/>
                        <a:t> </a:t>
                      </a:r>
                      <a:r>
                        <a:rPr lang="en-US" sz="2000" dirty="0" err="1"/>
                        <a:t>mantiene</a:t>
                      </a:r>
                      <a:r>
                        <a:rPr lang="en-US" sz="2000" dirty="0"/>
                        <a:t> </a:t>
                      </a:r>
                      <a:r>
                        <a:rPr lang="en-US" sz="2000" dirty="0" err="1"/>
                        <a:t>una</a:t>
                      </a:r>
                      <a:r>
                        <a:rPr lang="en-US" sz="2000" dirty="0"/>
                        <a:t> </a:t>
                      </a:r>
                      <a:r>
                        <a:rPr lang="en-US" sz="2000" dirty="0" err="1"/>
                        <a:t>conexión</a:t>
                      </a:r>
                      <a:r>
                        <a:rPr lang="en-US" sz="2000" dirty="0"/>
                        <a:t> con </a:t>
                      </a:r>
                      <a:r>
                        <a:rPr lang="en-US" sz="2000" dirty="0" err="1"/>
                        <a:t>el</a:t>
                      </a:r>
                      <a:r>
                        <a:rPr lang="en-US" sz="2000" dirty="0"/>
                        <a:t> </a:t>
                      </a:r>
                      <a:r>
                        <a:rPr lang="en-US" sz="2000" dirty="0" err="1"/>
                        <a:t>administrador</a:t>
                      </a:r>
                      <a:r>
                        <a:rPr lang="en-US" sz="2000" dirty="0"/>
                        <a:t> del </a:t>
                      </a:r>
                      <a:r>
                        <a:rPr lang="en-US" sz="2000" dirty="0" err="1"/>
                        <a:t>clúster</a:t>
                      </a:r>
                      <a:r>
                        <a:rPr lang="en-US" sz="2000" dirty="0"/>
                        <a:t> Spark y se </a:t>
                      </a:r>
                      <a:r>
                        <a:rPr lang="en-US" sz="2000" dirty="0" err="1"/>
                        <a:t>puede</a:t>
                      </a:r>
                      <a:r>
                        <a:rPr lang="en-US" sz="2000" dirty="0"/>
                        <a:t> usar para </a:t>
                      </a:r>
                      <a:r>
                        <a:rPr lang="en-US" sz="2000" dirty="0" err="1"/>
                        <a:t>crear</a:t>
                      </a:r>
                      <a:r>
                        <a:rPr lang="en-US" sz="2000" dirty="0"/>
                        <a:t> RDD y variables de </a:t>
                      </a:r>
                      <a:r>
                        <a:rPr lang="en-US" sz="2000" dirty="0" err="1"/>
                        <a:t>difusión</a:t>
                      </a:r>
                      <a:r>
                        <a:rPr lang="en-US" sz="2000" dirty="0"/>
                        <a:t> </a:t>
                      </a:r>
                      <a:r>
                        <a:rPr lang="en-US" sz="2000" dirty="0" err="1"/>
                        <a:t>en</a:t>
                      </a:r>
                      <a:r>
                        <a:rPr lang="en-US" sz="2000" dirty="0"/>
                        <a:t> </a:t>
                      </a:r>
                      <a:r>
                        <a:rPr lang="en-US" sz="2000" dirty="0" err="1"/>
                        <a:t>el</a:t>
                      </a:r>
                      <a:r>
                        <a:rPr lang="en-US" sz="2000" dirty="0"/>
                        <a:t> </a:t>
                      </a:r>
                      <a:r>
                        <a:rPr lang="en-US" sz="2000" dirty="0" err="1"/>
                        <a:t>clúster</a:t>
                      </a:r>
                      <a:r>
                        <a:rPr lang="en-US" sz="2000" dirty="0"/>
                        <a:t>. </a:t>
                      </a:r>
                      <a:r>
                        <a:rPr lang="en-US" sz="2000" dirty="0" err="1"/>
                        <a:t>Cuando</a:t>
                      </a:r>
                      <a:r>
                        <a:rPr lang="en-US" sz="2000" dirty="0"/>
                        <a:t> </a:t>
                      </a:r>
                      <a:r>
                        <a:rPr lang="en-US" sz="2000" dirty="0" err="1"/>
                        <a:t>crea</a:t>
                      </a:r>
                      <a:r>
                        <a:rPr lang="en-US" sz="2000" dirty="0"/>
                        <a:t> </a:t>
                      </a:r>
                      <a:r>
                        <a:rPr lang="en-US" sz="2000" dirty="0" err="1"/>
                        <a:t>una</a:t>
                      </a:r>
                      <a:r>
                        <a:rPr lang="en-US" sz="2000" dirty="0"/>
                        <a:t> </a:t>
                      </a:r>
                      <a:r>
                        <a:rPr lang="en-US" sz="2000" dirty="0" err="1"/>
                        <a:t>instancia</a:t>
                      </a:r>
                      <a:r>
                        <a:rPr lang="en-US" sz="2000" dirty="0"/>
                        <a:t> de </a:t>
                      </a:r>
                      <a:r>
                        <a:rPr lang="en-US" sz="2000" dirty="0" err="1"/>
                        <a:t>SparkSession</a:t>
                      </a:r>
                      <a:r>
                        <a:rPr lang="en-US" sz="2000" dirty="0"/>
                        <a:t>, </a:t>
                      </a:r>
                      <a:r>
                        <a:rPr lang="en-US" sz="2000" dirty="0" err="1"/>
                        <a:t>SparkContext</a:t>
                      </a:r>
                      <a:r>
                        <a:rPr lang="en-US" sz="2000" dirty="0"/>
                        <a:t> se </a:t>
                      </a:r>
                      <a:r>
                        <a:rPr lang="en-US" sz="2000" dirty="0" err="1"/>
                        <a:t>vuelve</a:t>
                      </a:r>
                      <a:r>
                        <a:rPr lang="en-US" sz="2000" dirty="0"/>
                        <a:t> disponible </a:t>
                      </a:r>
                      <a:r>
                        <a:rPr lang="en-US" sz="2000" dirty="0" err="1"/>
                        <a:t>dentro</a:t>
                      </a:r>
                      <a:r>
                        <a:rPr lang="en-US" sz="2000" dirty="0"/>
                        <a:t> de </a:t>
                      </a:r>
                      <a:r>
                        <a:rPr lang="en-US" sz="2000" dirty="0" err="1"/>
                        <a:t>su</a:t>
                      </a:r>
                      <a:r>
                        <a:rPr lang="en-US" sz="2000" dirty="0"/>
                        <a:t> </a:t>
                      </a:r>
                      <a:r>
                        <a:rPr lang="en-US" sz="2000" dirty="0" err="1"/>
                        <a:t>sesión</a:t>
                      </a:r>
                      <a:r>
                        <a:rPr lang="en-US" sz="2000" dirty="0"/>
                        <a:t> </a:t>
                      </a:r>
                      <a:r>
                        <a:rPr lang="en-US" sz="2000" dirty="0" err="1"/>
                        <a:t>como</a:t>
                      </a:r>
                      <a:r>
                        <a:rPr lang="en-US" sz="2000" dirty="0"/>
                        <a:t> un </a:t>
                      </a:r>
                      <a:r>
                        <a:rPr lang="en-US" sz="2000" dirty="0" err="1"/>
                        <a:t>atributo</a:t>
                      </a:r>
                      <a:r>
                        <a:rPr lang="en-US" sz="2000" dirty="0"/>
                        <a:t>, </a:t>
                      </a:r>
                      <a:r>
                        <a:rPr lang="en-US" sz="2000" dirty="0" err="1"/>
                        <a:t>SparkSession.sparkContext</a:t>
                      </a:r>
                      <a:r>
                        <a:rPr lang="en-US" sz="2000" dirty="0"/>
                        <a:t>.</a:t>
                      </a:r>
                    </a:p>
                    <a:p>
                      <a:pPr marL="342900" indent="-342900" algn="l">
                        <a:lnSpc>
                          <a:spcPts val="2940"/>
                        </a:lnSpc>
                        <a:buFont typeface="Arial" panose="020B0604020202020204" pitchFamily="34" charset="0"/>
                        <a:buChar char="•"/>
                        <a:defRPr/>
                      </a:pPr>
                      <a:endParaRPr lang="en-US" sz="2000" dirty="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rot="1266022">
            <a:off x="5090799" y="-188769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10999"/>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3031320" y="7200900"/>
            <a:ext cx="4482153" cy="1970421"/>
            <a:chOff x="0" y="0"/>
            <a:chExt cx="6644529" cy="2921034"/>
          </a:xfrm>
        </p:grpSpPr>
        <p:sp>
          <p:nvSpPr>
            <p:cNvPr id="7" name="Freeform 7"/>
            <p:cNvSpPr/>
            <p:nvPr/>
          </p:nvSpPr>
          <p:spPr>
            <a:xfrm>
              <a:off x="0" y="0"/>
              <a:ext cx="6644529" cy="2921034"/>
            </a:xfrm>
            <a:custGeom>
              <a:avLst/>
              <a:gdLst/>
              <a:ahLst/>
              <a:cxnLst/>
              <a:rect l="l" t="t" r="r" b="b"/>
              <a:pathLst>
                <a:path w="6644529" h="2921034">
                  <a:moveTo>
                    <a:pt x="51818" y="0"/>
                  </a:moveTo>
                  <a:lnTo>
                    <a:pt x="6592711" y="0"/>
                  </a:lnTo>
                  <a:cubicBezTo>
                    <a:pt x="6621329" y="0"/>
                    <a:pt x="6644529" y="23200"/>
                    <a:pt x="6644529" y="51818"/>
                  </a:cubicBezTo>
                  <a:lnTo>
                    <a:pt x="6644529" y="2869215"/>
                  </a:lnTo>
                  <a:cubicBezTo>
                    <a:pt x="6644529" y="2897834"/>
                    <a:pt x="6621329" y="2921034"/>
                    <a:pt x="6592711" y="2921034"/>
                  </a:cubicBezTo>
                  <a:lnTo>
                    <a:pt x="51818" y="2921034"/>
                  </a:lnTo>
                  <a:cubicBezTo>
                    <a:pt x="23200" y="2921034"/>
                    <a:pt x="0" y="2897834"/>
                    <a:pt x="0" y="2869215"/>
                  </a:cubicBezTo>
                  <a:lnTo>
                    <a:pt x="0" y="51818"/>
                  </a:lnTo>
                  <a:cubicBezTo>
                    <a:pt x="0" y="23200"/>
                    <a:pt x="23200" y="0"/>
                    <a:pt x="51818" y="0"/>
                  </a:cubicBezTo>
                  <a:close/>
                </a:path>
              </a:pathLst>
            </a:custGeom>
            <a:solidFill>
              <a:srgbClr val="E2F8DD"/>
            </a:solidFill>
            <a:ln cap="rnd">
              <a:noFill/>
              <a:prstDash val="sysDot"/>
              <a:round/>
            </a:ln>
          </p:spPr>
        </p:sp>
        <p:sp>
          <p:nvSpPr>
            <p:cNvPr id="8" name="TextBox 8"/>
            <p:cNvSpPr txBox="1"/>
            <p:nvPr/>
          </p:nvSpPr>
          <p:spPr>
            <a:xfrm>
              <a:off x="0" y="-57150"/>
              <a:ext cx="6644529" cy="2978184"/>
            </a:xfrm>
            <a:prstGeom prst="rect">
              <a:avLst/>
            </a:prstGeom>
          </p:spPr>
          <p:txBody>
            <a:bodyPr lIns="254000" tIns="254000" rIns="254000" bIns="254000" rtlCol="0" anchor="ctr"/>
            <a:lstStyle/>
            <a:p>
              <a:pPr algn="l">
                <a:lnSpc>
                  <a:spcPts val="1960"/>
                </a:lnSpc>
              </a:pPr>
              <a:r>
                <a:rPr lang="en-US" sz="1400" b="1" dirty="0">
                  <a:solidFill>
                    <a:srgbClr val="1B131B"/>
                  </a:solidFill>
                  <a:latin typeface="Codec Pro Bold"/>
                  <a:ea typeface="Codec Pro Bold"/>
                  <a:cs typeface="Codec Pro Bold"/>
                  <a:sym typeface="Codec Pro Bold"/>
                </a:rPr>
                <a:t>Apache Spark no solo </a:t>
              </a:r>
              <a:r>
                <a:rPr lang="en-US" sz="1400" b="1" dirty="0" err="1">
                  <a:solidFill>
                    <a:srgbClr val="1B131B"/>
                  </a:solidFill>
                  <a:latin typeface="Codec Pro Bold"/>
                  <a:ea typeface="Codec Pro Bold"/>
                  <a:cs typeface="Codec Pro Bold"/>
                  <a:sym typeface="Codec Pro Bold"/>
                </a:rPr>
                <a:t>mejora</a:t>
              </a:r>
              <a:r>
                <a:rPr lang="en-US" sz="1400" b="1" dirty="0">
                  <a:solidFill>
                    <a:srgbClr val="1B131B"/>
                  </a:solidFill>
                  <a:latin typeface="Codec Pro Bold"/>
                  <a:ea typeface="Codec Pro Bold"/>
                  <a:cs typeface="Codec Pro Bold"/>
                  <a:sym typeface="Codec Pro Bold"/>
                </a:rPr>
                <a:t> la </a:t>
              </a:r>
              <a:r>
                <a:rPr lang="en-US" sz="1400" b="1" dirty="0" err="1">
                  <a:solidFill>
                    <a:srgbClr val="1B131B"/>
                  </a:solidFill>
                  <a:latin typeface="Codec Pro Bold"/>
                  <a:ea typeface="Codec Pro Bold"/>
                  <a:cs typeface="Codec Pro Bold"/>
                  <a:sym typeface="Codec Pro Bold"/>
                </a:rPr>
                <a:t>velocidad</a:t>
              </a:r>
              <a:r>
                <a:rPr lang="en-US" sz="1400" b="1" dirty="0">
                  <a:solidFill>
                    <a:srgbClr val="1B131B"/>
                  </a:solidFill>
                  <a:latin typeface="Codec Pro Bold"/>
                  <a:ea typeface="Codec Pro Bold"/>
                  <a:cs typeface="Codec Pro Bold"/>
                  <a:sym typeface="Codec Pro Bold"/>
                </a:rPr>
                <a:t> y </a:t>
              </a:r>
              <a:r>
                <a:rPr lang="en-US" sz="1400" b="1" dirty="0" err="1">
                  <a:solidFill>
                    <a:srgbClr val="1B131B"/>
                  </a:solidFill>
                  <a:latin typeface="Codec Pro Bold"/>
                  <a:ea typeface="Codec Pro Bold"/>
                  <a:cs typeface="Codec Pro Bold"/>
                  <a:sym typeface="Codec Pro Bold"/>
                </a:rPr>
                <a:t>eficiencia</a:t>
              </a:r>
              <a:r>
                <a:rPr lang="en-US" sz="1400" b="1" dirty="0">
                  <a:solidFill>
                    <a:srgbClr val="1B131B"/>
                  </a:solidFill>
                  <a:latin typeface="Codec Pro Bold"/>
                  <a:ea typeface="Codec Pro Bold"/>
                  <a:cs typeface="Codec Pro Bold"/>
                  <a:sym typeface="Codec Pro Bold"/>
                </a:rPr>
                <a:t> del </a:t>
              </a:r>
              <a:r>
                <a:rPr lang="en-US" sz="1400" b="1" dirty="0" err="1">
                  <a:solidFill>
                    <a:srgbClr val="1B131B"/>
                  </a:solidFill>
                  <a:latin typeface="Codec Pro Bold"/>
                  <a:ea typeface="Codec Pro Bold"/>
                  <a:cs typeface="Codec Pro Bold"/>
                  <a:sym typeface="Codec Pro Bold"/>
                </a:rPr>
                <a:t>procesamiento</a:t>
              </a:r>
              <a:r>
                <a:rPr lang="en-US" sz="1400" b="1" dirty="0">
                  <a:solidFill>
                    <a:srgbClr val="1B131B"/>
                  </a:solidFill>
                  <a:latin typeface="Codec Pro Bold"/>
                  <a:ea typeface="Codec Pro Bold"/>
                  <a:cs typeface="Codec Pro Bold"/>
                  <a:sym typeface="Codec Pro Bold"/>
                </a:rPr>
                <a:t> de </a:t>
              </a:r>
              <a:r>
                <a:rPr lang="en-US" sz="1400" b="1" dirty="0" err="1">
                  <a:solidFill>
                    <a:srgbClr val="1B131B"/>
                  </a:solidFill>
                  <a:latin typeface="Codec Pro Bold"/>
                  <a:ea typeface="Codec Pro Bold"/>
                  <a:cs typeface="Codec Pro Bold"/>
                  <a:sym typeface="Codec Pro Bold"/>
                </a:rPr>
                <a:t>datos</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sino</a:t>
              </a:r>
              <a:r>
                <a:rPr lang="en-US" sz="1400" b="1" dirty="0">
                  <a:solidFill>
                    <a:srgbClr val="1B131B"/>
                  </a:solidFill>
                  <a:latin typeface="Codec Pro Bold"/>
                  <a:ea typeface="Codec Pro Bold"/>
                  <a:cs typeface="Codec Pro Bold"/>
                  <a:sym typeface="Codec Pro Bold"/>
                </a:rPr>
                <a:t> que </a:t>
              </a:r>
              <a:r>
                <a:rPr lang="en-US" sz="1400" b="1" dirty="0" err="1">
                  <a:solidFill>
                    <a:srgbClr val="1B131B"/>
                  </a:solidFill>
                  <a:latin typeface="Codec Pro Bold"/>
                  <a:ea typeface="Codec Pro Bold"/>
                  <a:cs typeface="Codec Pro Bold"/>
                  <a:sym typeface="Codec Pro Bold"/>
                </a:rPr>
                <a:t>también</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habilita</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capacidades</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avanzadas</a:t>
              </a:r>
              <a:r>
                <a:rPr lang="en-US" sz="1400" b="1" dirty="0">
                  <a:solidFill>
                    <a:srgbClr val="1B131B"/>
                  </a:solidFill>
                  <a:latin typeface="Codec Pro Bold"/>
                  <a:ea typeface="Codec Pro Bold"/>
                  <a:cs typeface="Codec Pro Bold"/>
                  <a:sym typeface="Codec Pro Bold"/>
                </a:rPr>
                <a:t> que son </a:t>
              </a:r>
              <a:r>
                <a:rPr lang="en-US" sz="1400" b="1" dirty="0" err="1">
                  <a:solidFill>
                    <a:srgbClr val="1B131B"/>
                  </a:solidFill>
                  <a:latin typeface="Codec Pro Bold"/>
                  <a:ea typeface="Codec Pro Bold"/>
                  <a:cs typeface="Codec Pro Bold"/>
                  <a:sym typeface="Codec Pro Bold"/>
                </a:rPr>
                <a:t>cruciales</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en</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el</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análisis</a:t>
              </a:r>
              <a:r>
                <a:rPr lang="en-US" sz="1400" b="1" dirty="0">
                  <a:solidFill>
                    <a:srgbClr val="1B131B"/>
                  </a:solidFill>
                  <a:latin typeface="Codec Pro Bold"/>
                  <a:ea typeface="Codec Pro Bold"/>
                  <a:cs typeface="Codec Pro Bold"/>
                  <a:sym typeface="Codec Pro Bold"/>
                </a:rPr>
                <a:t> de </a:t>
              </a:r>
              <a:r>
                <a:rPr lang="en-US" sz="1400" b="1" dirty="0" err="1">
                  <a:solidFill>
                    <a:srgbClr val="1B131B"/>
                  </a:solidFill>
                  <a:latin typeface="Codec Pro Bold"/>
                  <a:ea typeface="Codec Pro Bold"/>
                  <a:cs typeface="Codec Pro Bold"/>
                  <a:sym typeface="Codec Pro Bold"/>
                </a:rPr>
                <a:t>datos</a:t>
              </a:r>
              <a:r>
                <a:rPr lang="en-US" sz="1400" b="1" dirty="0">
                  <a:solidFill>
                    <a:srgbClr val="1B131B"/>
                  </a:solidFill>
                  <a:latin typeface="Codec Pro Bold"/>
                  <a:ea typeface="Codec Pro Bold"/>
                  <a:cs typeface="Codec Pro Bold"/>
                  <a:sym typeface="Codec Pro Bold"/>
                </a:rPr>
                <a:t> a gran </a:t>
              </a:r>
              <a:r>
                <a:rPr lang="en-US" sz="1400" b="1" dirty="0" err="1">
                  <a:solidFill>
                    <a:srgbClr val="1B131B"/>
                  </a:solidFill>
                  <a:latin typeface="Codec Pro Bold"/>
                  <a:ea typeface="Codec Pro Bold"/>
                  <a:cs typeface="Codec Pro Bold"/>
                  <a:sym typeface="Codec Pro Bold"/>
                </a:rPr>
                <a:t>escala</a:t>
              </a:r>
              <a:r>
                <a:rPr lang="en-US" sz="1400" b="1" dirty="0">
                  <a:solidFill>
                    <a:srgbClr val="1B131B"/>
                  </a:solidFill>
                  <a:latin typeface="Codec Pro Bold"/>
                  <a:ea typeface="Codec Pro Bold"/>
                  <a:cs typeface="Codec Pro Bold"/>
                  <a:sym typeface="Codec Pro Bold"/>
                </a:rPr>
                <a:t>.</a:t>
              </a:r>
              <a:endParaRPr lang="en-US" sz="1400" dirty="0">
                <a:solidFill>
                  <a:srgbClr val="1B131B"/>
                </a:solidFill>
                <a:latin typeface="Codec Pro"/>
                <a:ea typeface="Codec Pro"/>
                <a:cs typeface="Codec Pro"/>
                <a:sym typeface="Codec Pro"/>
              </a:endParaRPr>
            </a:p>
          </p:txBody>
        </p:sp>
      </p:grpSp>
      <p:grpSp>
        <p:nvGrpSpPr>
          <p:cNvPr id="9" name="Group 9">
            <a:extLst>
              <a:ext uri="{FF2B5EF4-FFF2-40B4-BE49-F238E27FC236}">
                <a16:creationId xmlns:a16="http://schemas.microsoft.com/office/drawing/2014/main" id="{D36D0CFE-6533-2004-8304-4B1764154714}"/>
              </a:ext>
            </a:extLst>
          </p:cNvPr>
          <p:cNvGrpSpPr>
            <a:grpSpLocks noChangeAspect="1"/>
          </p:cNvGrpSpPr>
          <p:nvPr/>
        </p:nvGrpSpPr>
        <p:grpSpPr>
          <a:xfrm>
            <a:off x="12103148" y="114300"/>
            <a:ext cx="6184852" cy="9277277"/>
            <a:chOff x="-169459" y="391174"/>
            <a:chExt cx="6350000" cy="9525000"/>
          </a:xfrm>
        </p:grpSpPr>
        <p:sp>
          <p:nvSpPr>
            <p:cNvPr id="10" name="Freeform 10">
              <a:extLst>
                <a:ext uri="{FF2B5EF4-FFF2-40B4-BE49-F238E27FC236}">
                  <a16:creationId xmlns:a16="http://schemas.microsoft.com/office/drawing/2014/main" id="{F69CAA79-6855-17C4-FFFE-8E90036409DF}"/>
                </a:ext>
              </a:extLst>
            </p:cNvPr>
            <p:cNvSpPr/>
            <p:nvPr/>
          </p:nvSpPr>
          <p:spPr>
            <a:xfrm>
              <a:off x="-169459" y="391174"/>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a:stretch>
            </a:blipFill>
          </p:spPr>
        </p:sp>
      </p:grpSp>
    </p:spTree>
    <p:extLst>
      <p:ext uri="{BB962C8B-B14F-4D97-AF65-F5344CB8AC3E}">
        <p14:creationId xmlns:p14="http://schemas.microsoft.com/office/powerpoint/2010/main" val="405162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2F8DD"/>
        </a:solidFill>
        <a:effectLst/>
      </p:bgPr>
    </p:bg>
    <p:spTree>
      <p:nvGrpSpPr>
        <p:cNvPr id="1" name=""/>
        <p:cNvGrpSpPr/>
        <p:nvPr/>
      </p:nvGrpSpPr>
      <p:grpSpPr>
        <a:xfrm>
          <a:off x="0" y="0"/>
          <a:ext cx="0" cy="0"/>
          <a:chOff x="0" y="0"/>
          <a:chExt cx="0" cy="0"/>
        </a:xfrm>
      </p:grpSpPr>
      <p:sp>
        <p:nvSpPr>
          <p:cNvPr id="3" name="Freeform 3"/>
          <p:cNvSpPr/>
          <p:nvPr/>
        </p:nvSpPr>
        <p:spPr>
          <a:xfrm rot="1266022">
            <a:off x="-2261348" y="7641361"/>
            <a:ext cx="12007023" cy="5981681"/>
          </a:xfrm>
          <a:custGeom>
            <a:avLst/>
            <a:gdLst/>
            <a:ahLst/>
            <a:cxnLst/>
            <a:rect l="l" t="t" r="r" b="b"/>
            <a:pathLst>
              <a:path w="12007023" h="5981681">
                <a:moveTo>
                  <a:pt x="0" y="0"/>
                </a:moveTo>
                <a:lnTo>
                  <a:pt x="12007023" y="0"/>
                </a:lnTo>
                <a:lnTo>
                  <a:pt x="12007023" y="5981680"/>
                </a:lnTo>
                <a:lnTo>
                  <a:pt x="0" y="598168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sp>
        <p:nvSpPr>
          <p:cNvPr id="4" name="Freeform 4"/>
          <p:cNvSpPr/>
          <p:nvPr/>
        </p:nvSpPr>
        <p:spPr>
          <a:xfrm rot="1052215">
            <a:off x="7799038" y="-3094912"/>
            <a:ext cx="11409078" cy="5683795"/>
          </a:xfrm>
          <a:custGeom>
            <a:avLst/>
            <a:gdLst/>
            <a:ahLst/>
            <a:cxnLst/>
            <a:rect l="l" t="t" r="r" b="b"/>
            <a:pathLst>
              <a:path w="11409078" h="5683795">
                <a:moveTo>
                  <a:pt x="0" y="0"/>
                </a:moveTo>
                <a:lnTo>
                  <a:pt x="11409078" y="0"/>
                </a:lnTo>
                <a:lnTo>
                  <a:pt x="11409078" y="5683795"/>
                </a:lnTo>
                <a:lnTo>
                  <a:pt x="0" y="5683795"/>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311742" y="4908225"/>
            <a:ext cx="7476458" cy="422433"/>
          </a:xfrm>
          <a:prstGeom prst="rect">
            <a:avLst/>
          </a:prstGeom>
        </p:spPr>
        <p:txBody>
          <a:bodyPr lIns="0" tIns="0" rIns="0" bIns="0" rtlCol="0" anchor="t">
            <a:spAutoFit/>
          </a:bodyPr>
          <a:lstStyle/>
          <a:p>
            <a:pPr algn="l">
              <a:lnSpc>
                <a:spcPts val="3360"/>
              </a:lnSpc>
            </a:pPr>
            <a:endParaRPr/>
          </a:p>
        </p:txBody>
      </p:sp>
      <p:sp>
        <p:nvSpPr>
          <p:cNvPr id="13" name="CuadroTexto 12">
            <a:extLst>
              <a:ext uri="{FF2B5EF4-FFF2-40B4-BE49-F238E27FC236}">
                <a16:creationId xmlns:a16="http://schemas.microsoft.com/office/drawing/2014/main" id="{7274CD41-FFC2-3A67-5D71-C5BC65358FE6}"/>
              </a:ext>
            </a:extLst>
          </p:cNvPr>
          <p:cNvSpPr txBox="1"/>
          <p:nvPr/>
        </p:nvSpPr>
        <p:spPr>
          <a:xfrm>
            <a:off x="457200" y="411930"/>
            <a:ext cx="8021139" cy="8992590"/>
          </a:xfrm>
          <a:prstGeom prst="rect">
            <a:avLst/>
          </a:prstGeom>
          <a:noFill/>
        </p:spPr>
        <p:txBody>
          <a:bodyPr wrap="square">
            <a:spAutoFit/>
          </a:bodyPr>
          <a:lstStyle/>
          <a:p>
            <a:pPr marL="342900" indent="-342900" algn="just">
              <a:lnSpc>
                <a:spcPts val="2940"/>
              </a:lnSpc>
              <a:buFont typeface="Arial" panose="020B0604020202020204" pitchFamily="34" charset="0"/>
              <a:buChar char="•"/>
              <a:defRPr/>
            </a:pPr>
            <a:r>
              <a:rPr lang="en-US" sz="2000" dirty="0"/>
              <a:t>Driver</a:t>
            </a:r>
          </a:p>
          <a:p>
            <a:pPr marL="342900" indent="-342900" algn="just">
              <a:lnSpc>
                <a:spcPts val="2940"/>
              </a:lnSpc>
              <a:buFont typeface="Arial" panose="020B0604020202020204" pitchFamily="34" charset="0"/>
              <a:buChar char="•"/>
              <a:defRPr/>
            </a:pPr>
            <a:r>
              <a:rPr lang="en-US" sz="2000" dirty="0" err="1"/>
              <a:t>Todas</a:t>
            </a:r>
            <a:r>
              <a:rPr lang="en-US" sz="2000" dirty="0"/>
              <a:t> las </a:t>
            </a:r>
            <a:r>
              <a:rPr lang="en-US" sz="2000" dirty="0" err="1"/>
              <a:t>aplicaciones</a:t>
            </a:r>
            <a:r>
              <a:rPr lang="en-US" sz="2000" dirty="0"/>
              <a:t> Spark (</a:t>
            </a:r>
            <a:r>
              <a:rPr lang="en-US" sz="2000" dirty="0" err="1"/>
              <a:t>incluidos</a:t>
            </a:r>
            <a:r>
              <a:rPr lang="en-US" sz="2000" dirty="0"/>
              <a:t> </a:t>
            </a:r>
            <a:r>
              <a:rPr lang="en-US" sz="2000" dirty="0" err="1"/>
              <a:t>los</a:t>
            </a:r>
            <a:r>
              <a:rPr lang="en-US" sz="2000" dirty="0"/>
              <a:t> </a:t>
            </a:r>
            <a:r>
              <a:rPr lang="en-US" sz="2000" dirty="0" err="1"/>
              <a:t>programas</a:t>
            </a:r>
            <a:r>
              <a:rPr lang="en-US" sz="2000" dirty="0"/>
              <a:t> Python </a:t>
            </a:r>
            <a:r>
              <a:rPr lang="en-US" sz="2000" dirty="0" err="1"/>
              <a:t>independientes</a:t>
            </a:r>
            <a:r>
              <a:rPr lang="en-US" sz="2000" dirty="0"/>
              <a:t> y </a:t>
            </a:r>
            <a:r>
              <a:rPr lang="en-US" sz="2000" dirty="0" err="1"/>
              <a:t>el</a:t>
            </a:r>
            <a:r>
              <a:rPr lang="en-US" sz="2000" dirty="0"/>
              <a:t> shell </a:t>
            </a:r>
            <a:r>
              <a:rPr lang="en-US" sz="2000" dirty="0" err="1"/>
              <a:t>PySpark</a:t>
            </a:r>
            <a:r>
              <a:rPr lang="en-US" sz="2000" dirty="0"/>
              <a:t>) se </a:t>
            </a:r>
            <a:r>
              <a:rPr lang="en-US" sz="2000" dirty="0" err="1"/>
              <a:t>ejecutan</a:t>
            </a:r>
            <a:r>
              <a:rPr lang="en-US" sz="2000" dirty="0"/>
              <a:t> </a:t>
            </a:r>
            <a:r>
              <a:rPr lang="en-US" sz="2000" dirty="0" err="1"/>
              <a:t>como</a:t>
            </a:r>
            <a:r>
              <a:rPr lang="en-US" sz="2000" dirty="0"/>
              <a:t> conjuntos </a:t>
            </a:r>
            <a:r>
              <a:rPr lang="en-US" sz="2000" dirty="0" err="1"/>
              <a:t>independientes</a:t>
            </a:r>
            <a:r>
              <a:rPr lang="en-US" sz="2000" dirty="0"/>
              <a:t> de </a:t>
            </a:r>
            <a:r>
              <a:rPr lang="en-US" sz="2000" dirty="0" err="1"/>
              <a:t>procesos</a:t>
            </a:r>
            <a:r>
              <a:rPr lang="en-US" sz="2000" dirty="0"/>
              <a:t>. </a:t>
            </a:r>
            <a:r>
              <a:rPr lang="en-US" sz="2000" dirty="0" err="1"/>
              <a:t>Estos</a:t>
            </a:r>
            <a:r>
              <a:rPr lang="en-US" sz="2000" dirty="0"/>
              <a:t> </a:t>
            </a:r>
            <a:r>
              <a:rPr lang="en-US" sz="2000" dirty="0" err="1"/>
              <a:t>procesos</a:t>
            </a:r>
            <a:r>
              <a:rPr lang="en-US" sz="2000" dirty="0"/>
              <a:t> </a:t>
            </a:r>
            <a:r>
              <a:rPr lang="en-US" sz="2000" dirty="0" err="1"/>
              <a:t>están</a:t>
            </a:r>
            <a:r>
              <a:rPr lang="en-US" sz="2000" dirty="0"/>
              <a:t> </a:t>
            </a:r>
            <a:r>
              <a:rPr lang="en-US" sz="2000" dirty="0" err="1"/>
              <a:t>coordinados</a:t>
            </a:r>
            <a:r>
              <a:rPr lang="en-US" sz="2000" dirty="0"/>
              <a:t> </a:t>
            </a:r>
            <a:r>
              <a:rPr lang="en-US" sz="2000" dirty="0" err="1"/>
              <a:t>por</a:t>
            </a:r>
            <a:r>
              <a:rPr lang="en-US" sz="2000" dirty="0"/>
              <a:t> un </a:t>
            </a:r>
            <a:r>
              <a:rPr lang="en-US" sz="2000" dirty="0" err="1"/>
              <a:t>SparkContext</a:t>
            </a:r>
            <a:r>
              <a:rPr lang="en-US" sz="2000" dirty="0"/>
              <a:t> </a:t>
            </a:r>
            <a:r>
              <a:rPr lang="en-US" sz="2000" dirty="0" err="1"/>
              <a:t>en</a:t>
            </a:r>
            <a:r>
              <a:rPr lang="en-US" sz="2000" dirty="0"/>
              <a:t> un </a:t>
            </a:r>
            <a:r>
              <a:rPr lang="en-US" sz="2000" dirty="0" err="1"/>
              <a:t>programa</a:t>
            </a:r>
            <a:r>
              <a:rPr lang="en-US" sz="2000" dirty="0"/>
              <a:t> </a:t>
            </a:r>
            <a:r>
              <a:rPr lang="en-US" sz="2000" dirty="0" err="1"/>
              <a:t>controlador</a:t>
            </a:r>
            <a:r>
              <a:rPr lang="en-US" sz="2000" dirty="0"/>
              <a:t>. Para </a:t>
            </a:r>
            <a:r>
              <a:rPr lang="en-US" sz="2000" dirty="0" err="1"/>
              <a:t>enviar</a:t>
            </a:r>
            <a:r>
              <a:rPr lang="en-US" sz="2000" dirty="0"/>
              <a:t> un </a:t>
            </a:r>
            <a:r>
              <a:rPr lang="en-US" sz="2000" dirty="0" err="1"/>
              <a:t>programa</a:t>
            </a:r>
            <a:r>
              <a:rPr lang="en-US" sz="2000" dirty="0"/>
              <a:t> Python </a:t>
            </a:r>
            <a:r>
              <a:rPr lang="en-US" sz="2000" dirty="0" err="1"/>
              <a:t>independiente</a:t>
            </a:r>
            <a:r>
              <a:rPr lang="en-US" sz="2000" dirty="0"/>
              <a:t> a Spark, </a:t>
            </a:r>
            <a:r>
              <a:rPr lang="en-US" sz="2000" dirty="0" err="1"/>
              <a:t>debe</a:t>
            </a:r>
            <a:r>
              <a:rPr lang="en-US" sz="2000" dirty="0"/>
              <a:t> </a:t>
            </a:r>
            <a:r>
              <a:rPr lang="en-US" sz="2000" dirty="0" err="1"/>
              <a:t>escribir</a:t>
            </a:r>
            <a:r>
              <a:rPr lang="en-US" sz="2000" dirty="0"/>
              <a:t> un </a:t>
            </a:r>
            <a:r>
              <a:rPr lang="en-US" sz="2000" dirty="0" err="1"/>
              <a:t>programa</a:t>
            </a:r>
            <a:r>
              <a:rPr lang="en-US" sz="2000" dirty="0"/>
              <a:t> </a:t>
            </a:r>
            <a:r>
              <a:rPr lang="en-US" sz="2000" dirty="0" err="1"/>
              <a:t>controlador</a:t>
            </a:r>
            <a:r>
              <a:rPr lang="en-US" sz="2000" dirty="0"/>
              <a:t> con la API </a:t>
            </a:r>
            <a:r>
              <a:rPr lang="en-US" sz="2000" dirty="0" err="1"/>
              <a:t>PySpark</a:t>
            </a:r>
            <a:r>
              <a:rPr lang="en-US" sz="2000" dirty="0"/>
              <a:t> (o Java o Scala). Este </a:t>
            </a:r>
            <a:r>
              <a:rPr lang="en-US" sz="2000" dirty="0" err="1"/>
              <a:t>programa</a:t>
            </a:r>
            <a:r>
              <a:rPr lang="en-US" sz="2000" dirty="0"/>
              <a:t> </a:t>
            </a:r>
            <a:r>
              <a:rPr lang="en-US" sz="2000" dirty="0" err="1"/>
              <a:t>está</a:t>
            </a:r>
            <a:r>
              <a:rPr lang="en-US" sz="2000" dirty="0"/>
              <a:t> a cargo del </a:t>
            </a:r>
            <a:r>
              <a:rPr lang="en-US" sz="2000" dirty="0" err="1"/>
              <a:t>proceso</a:t>
            </a:r>
            <a:r>
              <a:rPr lang="en-US" sz="2000" dirty="0"/>
              <a:t> de </a:t>
            </a:r>
            <a:r>
              <a:rPr lang="en-US" sz="2000" dirty="0" err="1"/>
              <a:t>ejecución</a:t>
            </a:r>
            <a:r>
              <a:rPr lang="en-US" sz="2000" dirty="0"/>
              <a:t> de la </a:t>
            </a:r>
            <a:r>
              <a:rPr lang="en-US" sz="2000" dirty="0" err="1"/>
              <a:t>función</a:t>
            </a:r>
            <a:r>
              <a:rPr lang="en-US" sz="2000" dirty="0"/>
              <a:t> main() de la </a:t>
            </a:r>
            <a:r>
              <a:rPr lang="en-US" sz="2000" dirty="0" err="1"/>
              <a:t>aplicación</a:t>
            </a:r>
            <a:r>
              <a:rPr lang="en-US" sz="2000" dirty="0"/>
              <a:t> y la </a:t>
            </a:r>
            <a:r>
              <a:rPr lang="en-US" sz="2000" dirty="0" err="1"/>
              <a:t>creación</a:t>
            </a:r>
            <a:r>
              <a:rPr lang="en-US" sz="2000" dirty="0"/>
              <a:t> del </a:t>
            </a:r>
            <a:r>
              <a:rPr lang="en-US" sz="2000" dirty="0" err="1"/>
              <a:t>SparkContext</a:t>
            </a:r>
            <a:r>
              <a:rPr lang="en-US" sz="2000" dirty="0"/>
              <a:t>. </a:t>
            </a:r>
            <a:r>
              <a:rPr lang="en-US" sz="2000" dirty="0" err="1"/>
              <a:t>También</a:t>
            </a:r>
            <a:r>
              <a:rPr lang="en-US" sz="2000" dirty="0"/>
              <a:t> se </a:t>
            </a:r>
            <a:r>
              <a:rPr lang="en-US" sz="2000" dirty="0" err="1"/>
              <a:t>puede</a:t>
            </a:r>
            <a:r>
              <a:rPr lang="en-US" sz="2000" dirty="0"/>
              <a:t> </a:t>
            </a:r>
            <a:r>
              <a:rPr lang="en-US" sz="2000" dirty="0" err="1"/>
              <a:t>utilizar</a:t>
            </a:r>
            <a:r>
              <a:rPr lang="en-US" sz="2000" dirty="0"/>
              <a:t> para </a:t>
            </a:r>
            <a:r>
              <a:rPr lang="en-US" sz="2000" dirty="0" err="1"/>
              <a:t>crear</a:t>
            </a:r>
            <a:r>
              <a:rPr lang="en-US" sz="2000" dirty="0"/>
              <a:t> RDD y </a:t>
            </a:r>
            <a:r>
              <a:rPr lang="en-US" sz="2000" dirty="0" err="1"/>
              <a:t>DataFrames</a:t>
            </a:r>
            <a:r>
              <a:rPr lang="en-US" sz="2000" dirty="0"/>
              <a:t>.</a:t>
            </a:r>
          </a:p>
          <a:p>
            <a:pPr marL="342900" indent="-342900" algn="just">
              <a:lnSpc>
                <a:spcPts val="2940"/>
              </a:lnSpc>
              <a:buFont typeface="Arial" panose="020B0604020202020204" pitchFamily="34" charset="0"/>
              <a:buChar char="•"/>
              <a:defRPr/>
            </a:pPr>
            <a:endParaRPr lang="en-US" sz="2000" dirty="0"/>
          </a:p>
          <a:p>
            <a:pPr marL="342900" indent="-342900" algn="just">
              <a:lnSpc>
                <a:spcPts val="2940"/>
              </a:lnSpc>
              <a:buFont typeface="Arial" panose="020B0604020202020204" pitchFamily="34" charset="0"/>
              <a:buChar char="•"/>
              <a:defRPr/>
            </a:pPr>
            <a:r>
              <a:rPr lang="en-US" sz="2000" dirty="0"/>
              <a:t>worker</a:t>
            </a:r>
          </a:p>
          <a:p>
            <a:pPr marL="342900" indent="-342900" algn="just">
              <a:lnSpc>
                <a:spcPts val="2940"/>
              </a:lnSpc>
              <a:buFont typeface="Arial" panose="020B0604020202020204" pitchFamily="34" charset="0"/>
              <a:buChar char="•"/>
              <a:defRPr/>
            </a:pPr>
            <a:r>
              <a:rPr lang="en-US" sz="2000" dirty="0" err="1"/>
              <a:t>En</a:t>
            </a:r>
            <a:r>
              <a:rPr lang="en-US" sz="2000" dirty="0"/>
              <a:t> un </a:t>
            </a:r>
            <a:r>
              <a:rPr lang="en-US" sz="2000" dirty="0" err="1"/>
              <a:t>entorno</a:t>
            </a:r>
            <a:r>
              <a:rPr lang="en-US" sz="2000" dirty="0"/>
              <a:t> de </a:t>
            </a:r>
            <a:r>
              <a:rPr lang="en-US" sz="2000" dirty="0" err="1"/>
              <a:t>clúster</a:t>
            </a:r>
            <a:r>
              <a:rPr lang="en-US" sz="2000" dirty="0"/>
              <a:t> Spark, hay dos </a:t>
            </a:r>
            <a:r>
              <a:rPr lang="en-US" sz="2000" dirty="0" err="1"/>
              <a:t>tipos</a:t>
            </a:r>
            <a:r>
              <a:rPr lang="en-US" sz="2000" dirty="0"/>
              <a:t> de </a:t>
            </a:r>
            <a:r>
              <a:rPr lang="en-US" sz="2000" dirty="0" err="1"/>
              <a:t>nodos</a:t>
            </a:r>
            <a:r>
              <a:rPr lang="en-US" sz="2000" dirty="0"/>
              <a:t>: uno (o dos, para </a:t>
            </a:r>
            <a:r>
              <a:rPr lang="en-US" sz="2000" dirty="0" err="1"/>
              <a:t>alta</a:t>
            </a:r>
            <a:r>
              <a:rPr lang="en-US" sz="2000" dirty="0"/>
              <a:t> </a:t>
            </a:r>
            <a:r>
              <a:rPr lang="en-US" sz="2000" dirty="0" err="1"/>
              <a:t>disponibilidad</a:t>
            </a:r>
            <a:r>
              <a:rPr lang="en-US" sz="2000" dirty="0"/>
              <a:t>) maestro y un conjunto de </a:t>
            </a:r>
            <a:r>
              <a:rPr lang="en-US" sz="2000" dirty="0" err="1"/>
              <a:t>trabajadores</a:t>
            </a:r>
            <a:r>
              <a:rPr lang="en-US" sz="2000" dirty="0"/>
              <a:t>. Un </a:t>
            </a:r>
            <a:r>
              <a:rPr lang="en-US" sz="2000" dirty="0" err="1"/>
              <a:t>trabajador</a:t>
            </a:r>
            <a:r>
              <a:rPr lang="en-US" sz="2000" dirty="0"/>
              <a:t> es </a:t>
            </a:r>
            <a:r>
              <a:rPr lang="en-US" sz="2000" dirty="0" err="1"/>
              <a:t>cualquier</a:t>
            </a:r>
            <a:r>
              <a:rPr lang="en-US" sz="2000" dirty="0"/>
              <a:t> </a:t>
            </a:r>
            <a:r>
              <a:rPr lang="en-US" sz="2000" dirty="0" err="1"/>
              <a:t>nodo</a:t>
            </a:r>
            <a:r>
              <a:rPr lang="en-US" sz="2000" dirty="0"/>
              <a:t> que </a:t>
            </a:r>
            <a:r>
              <a:rPr lang="en-US" sz="2000" dirty="0" err="1"/>
              <a:t>pueda</a:t>
            </a:r>
            <a:r>
              <a:rPr lang="en-US" sz="2000" dirty="0"/>
              <a:t> </a:t>
            </a:r>
            <a:r>
              <a:rPr lang="en-US" sz="2000" dirty="0" err="1"/>
              <a:t>ejecutar</a:t>
            </a:r>
            <a:r>
              <a:rPr lang="en-US" sz="2000" dirty="0"/>
              <a:t> </a:t>
            </a:r>
            <a:r>
              <a:rPr lang="en-US" sz="2000" dirty="0" err="1"/>
              <a:t>programas</a:t>
            </a:r>
            <a:r>
              <a:rPr lang="en-US" sz="2000" dirty="0"/>
              <a:t> </a:t>
            </a:r>
            <a:r>
              <a:rPr lang="en-US" sz="2000" dirty="0" err="1"/>
              <a:t>en</a:t>
            </a:r>
            <a:r>
              <a:rPr lang="en-US" sz="2000" dirty="0"/>
              <a:t> </a:t>
            </a:r>
            <a:r>
              <a:rPr lang="en-US" sz="2000" dirty="0" err="1"/>
              <a:t>el</a:t>
            </a:r>
            <a:r>
              <a:rPr lang="en-US" sz="2000" dirty="0"/>
              <a:t> </a:t>
            </a:r>
            <a:r>
              <a:rPr lang="en-US" sz="2000" dirty="0" err="1"/>
              <a:t>clúster</a:t>
            </a:r>
            <a:r>
              <a:rPr lang="en-US" sz="2000" dirty="0"/>
              <a:t>. Si se </a:t>
            </a:r>
            <a:r>
              <a:rPr lang="en-US" sz="2000" dirty="0" err="1"/>
              <a:t>lanza</a:t>
            </a:r>
            <a:r>
              <a:rPr lang="en-US" sz="2000" dirty="0"/>
              <a:t> un </a:t>
            </a:r>
            <a:r>
              <a:rPr lang="en-US" sz="2000" dirty="0" err="1"/>
              <a:t>proceso</a:t>
            </a:r>
            <a:r>
              <a:rPr lang="en-US" sz="2000" dirty="0"/>
              <a:t> para </a:t>
            </a:r>
            <a:r>
              <a:rPr lang="en-US" sz="2000" dirty="0" err="1"/>
              <a:t>una</a:t>
            </a:r>
            <a:r>
              <a:rPr lang="en-US" sz="2000" dirty="0"/>
              <a:t> </a:t>
            </a:r>
            <a:r>
              <a:rPr lang="en-US" sz="2000" dirty="0" err="1"/>
              <a:t>aplicación</a:t>
            </a:r>
            <a:r>
              <a:rPr lang="en-US" sz="2000" dirty="0"/>
              <a:t>, </a:t>
            </a:r>
            <a:r>
              <a:rPr lang="en-US" sz="2000" dirty="0" err="1"/>
              <a:t>esta</a:t>
            </a:r>
            <a:r>
              <a:rPr lang="en-US" sz="2000" dirty="0"/>
              <a:t> </a:t>
            </a:r>
            <a:r>
              <a:rPr lang="en-US" sz="2000" dirty="0" err="1"/>
              <a:t>adquiere</a:t>
            </a:r>
            <a:r>
              <a:rPr lang="en-US" sz="2000" dirty="0"/>
              <a:t> </a:t>
            </a:r>
            <a:r>
              <a:rPr lang="en-US" sz="2000" dirty="0" err="1"/>
              <a:t>ejecutores</a:t>
            </a:r>
            <a:r>
              <a:rPr lang="en-US" sz="2000" dirty="0"/>
              <a:t> </a:t>
            </a:r>
            <a:r>
              <a:rPr lang="en-US" sz="2000" dirty="0" err="1"/>
              <a:t>en</a:t>
            </a:r>
            <a:r>
              <a:rPr lang="en-US" sz="2000" dirty="0"/>
              <a:t> </a:t>
            </a:r>
            <a:r>
              <a:rPr lang="en-US" sz="2000" dirty="0" err="1"/>
              <a:t>los</a:t>
            </a:r>
            <a:r>
              <a:rPr lang="en-US" sz="2000" dirty="0"/>
              <a:t> </a:t>
            </a:r>
            <a:r>
              <a:rPr lang="en-US" sz="2000" dirty="0" err="1"/>
              <a:t>nodos</a:t>
            </a:r>
            <a:r>
              <a:rPr lang="en-US" sz="2000" dirty="0"/>
              <a:t> </a:t>
            </a:r>
            <a:r>
              <a:rPr lang="en-US" sz="2000" dirty="0" err="1"/>
              <a:t>trabajadores</a:t>
            </a:r>
            <a:r>
              <a:rPr lang="en-US" sz="2000" dirty="0"/>
              <a:t>, que son </a:t>
            </a:r>
            <a:r>
              <a:rPr lang="en-US" sz="2000" dirty="0" err="1"/>
              <a:t>responsables</a:t>
            </a:r>
            <a:r>
              <a:rPr lang="en-US" sz="2000" dirty="0"/>
              <a:t> de </a:t>
            </a:r>
            <a:r>
              <a:rPr lang="en-US" sz="2000" dirty="0" err="1"/>
              <a:t>ejecutar</a:t>
            </a:r>
            <a:r>
              <a:rPr lang="en-US" sz="2000" dirty="0"/>
              <a:t> las </a:t>
            </a:r>
            <a:r>
              <a:rPr lang="en-US" sz="2000" dirty="0" err="1"/>
              <a:t>tareas</a:t>
            </a:r>
            <a:r>
              <a:rPr lang="en-US" sz="2000" dirty="0"/>
              <a:t> de Spark.</a:t>
            </a:r>
          </a:p>
          <a:p>
            <a:pPr marL="342900" indent="-342900" algn="just">
              <a:lnSpc>
                <a:spcPts val="2940"/>
              </a:lnSpc>
              <a:buFont typeface="Arial" panose="020B0604020202020204" pitchFamily="34" charset="0"/>
              <a:buChar char="•"/>
              <a:defRPr/>
            </a:pPr>
            <a:endParaRPr lang="en-US" sz="2000" dirty="0"/>
          </a:p>
          <a:p>
            <a:pPr marL="342900" indent="-342900" algn="just">
              <a:lnSpc>
                <a:spcPts val="2940"/>
              </a:lnSpc>
              <a:buFont typeface="Arial" panose="020B0604020202020204" pitchFamily="34" charset="0"/>
              <a:buChar char="•"/>
              <a:defRPr/>
            </a:pPr>
            <a:r>
              <a:rPr lang="en-US" sz="2000" dirty="0" err="1"/>
              <a:t>Administrador</a:t>
            </a:r>
            <a:r>
              <a:rPr lang="en-US" sz="2000" dirty="0"/>
              <a:t> de </a:t>
            </a:r>
            <a:r>
              <a:rPr lang="en-US" sz="2000" dirty="0" err="1"/>
              <a:t>clúster</a:t>
            </a:r>
            <a:endParaRPr lang="en-US" sz="2000" dirty="0"/>
          </a:p>
          <a:p>
            <a:pPr marL="342900" indent="-342900" algn="just">
              <a:lnSpc>
                <a:spcPts val="2940"/>
              </a:lnSpc>
              <a:buFont typeface="Arial" panose="020B0604020202020204" pitchFamily="34" charset="0"/>
              <a:buChar char="•"/>
              <a:defRPr/>
            </a:pPr>
            <a:r>
              <a:rPr lang="en-US" sz="2000" dirty="0"/>
              <a:t>El </a:t>
            </a:r>
            <a:r>
              <a:rPr lang="en-US" sz="2000" dirty="0" err="1"/>
              <a:t>nodo</a:t>
            </a:r>
            <a:r>
              <a:rPr lang="en-US" sz="2000" dirty="0"/>
              <a:t> “principal” se </a:t>
            </a:r>
            <a:r>
              <a:rPr lang="en-US" sz="2000" dirty="0" err="1"/>
              <a:t>conoce</a:t>
            </a:r>
            <a:r>
              <a:rPr lang="en-US" sz="2000" dirty="0"/>
              <a:t> </a:t>
            </a:r>
            <a:r>
              <a:rPr lang="en-US" sz="2000" dirty="0" err="1"/>
              <a:t>como</a:t>
            </a:r>
            <a:r>
              <a:rPr lang="en-US" sz="2000" dirty="0"/>
              <a:t> </a:t>
            </a:r>
            <a:r>
              <a:rPr lang="en-US" sz="2000" dirty="0" err="1"/>
              <a:t>administrador</a:t>
            </a:r>
            <a:r>
              <a:rPr lang="en-US" sz="2000" dirty="0"/>
              <a:t> de </a:t>
            </a:r>
            <a:r>
              <a:rPr lang="en-US" sz="2000" dirty="0" err="1"/>
              <a:t>clúster</a:t>
            </a:r>
            <a:r>
              <a:rPr lang="en-US" sz="2000" dirty="0"/>
              <a:t>. La </a:t>
            </a:r>
            <a:r>
              <a:rPr lang="en-US" sz="2000" dirty="0" err="1"/>
              <a:t>función</a:t>
            </a:r>
            <a:r>
              <a:rPr lang="en-US" sz="2000" dirty="0"/>
              <a:t> principal de </a:t>
            </a:r>
            <a:r>
              <a:rPr lang="en-US" sz="2000" dirty="0" err="1"/>
              <a:t>este</a:t>
            </a:r>
            <a:r>
              <a:rPr lang="en-US" sz="2000" dirty="0"/>
              <a:t> </a:t>
            </a:r>
            <a:r>
              <a:rPr lang="en-US" sz="2000" dirty="0" err="1"/>
              <a:t>nodo</a:t>
            </a:r>
            <a:r>
              <a:rPr lang="en-US" sz="2000" dirty="0"/>
              <a:t> es </a:t>
            </a:r>
            <a:r>
              <a:rPr lang="en-US" sz="2000" dirty="0" err="1"/>
              <a:t>administrar</a:t>
            </a:r>
            <a:r>
              <a:rPr lang="en-US" sz="2000" dirty="0"/>
              <a:t> </a:t>
            </a:r>
            <a:r>
              <a:rPr lang="en-US" sz="2000" dirty="0" err="1"/>
              <a:t>el</a:t>
            </a:r>
            <a:r>
              <a:rPr lang="en-US" sz="2000" dirty="0"/>
              <a:t> </a:t>
            </a:r>
            <a:r>
              <a:rPr lang="en-US" sz="2000" dirty="0" err="1"/>
              <a:t>entorno</a:t>
            </a:r>
            <a:r>
              <a:rPr lang="en-US" sz="2000" dirty="0"/>
              <a:t> de </a:t>
            </a:r>
            <a:r>
              <a:rPr lang="en-US" sz="2000" dirty="0" err="1"/>
              <a:t>clúster</a:t>
            </a:r>
            <a:r>
              <a:rPr lang="en-US" sz="2000" dirty="0"/>
              <a:t> y </a:t>
            </a:r>
            <a:r>
              <a:rPr lang="en-US" sz="2000" dirty="0" err="1"/>
              <a:t>los</a:t>
            </a:r>
            <a:r>
              <a:rPr lang="en-US" sz="2000" dirty="0"/>
              <a:t> </a:t>
            </a:r>
            <a:r>
              <a:rPr lang="en-US" sz="2000" dirty="0" err="1"/>
              <a:t>servidores</a:t>
            </a:r>
            <a:r>
              <a:rPr lang="en-US" sz="2000" dirty="0"/>
              <a:t> que Spark </a:t>
            </a:r>
            <a:r>
              <a:rPr lang="en-US" sz="2000" dirty="0" err="1"/>
              <a:t>utilizará</a:t>
            </a:r>
            <a:r>
              <a:rPr lang="en-US" sz="2000" dirty="0"/>
              <a:t> para </a:t>
            </a:r>
            <a:r>
              <a:rPr lang="en-US" sz="2000" dirty="0" err="1"/>
              <a:t>ejecutar</a:t>
            </a:r>
            <a:r>
              <a:rPr lang="en-US" sz="2000" dirty="0"/>
              <a:t> </a:t>
            </a:r>
            <a:r>
              <a:rPr lang="en-US" sz="2000" dirty="0" err="1"/>
              <a:t>tareas</a:t>
            </a:r>
            <a:r>
              <a:rPr lang="en-US" sz="2000" dirty="0"/>
              <a:t>. El </a:t>
            </a:r>
            <a:r>
              <a:rPr lang="en-US" sz="2000" dirty="0" err="1"/>
              <a:t>administrador</a:t>
            </a:r>
            <a:r>
              <a:rPr lang="en-US" sz="2000" dirty="0"/>
              <a:t> de </a:t>
            </a:r>
            <a:r>
              <a:rPr lang="en-US" sz="2000" dirty="0" err="1"/>
              <a:t>clúster</a:t>
            </a:r>
            <a:r>
              <a:rPr lang="en-US" sz="2000" dirty="0"/>
              <a:t> </a:t>
            </a:r>
            <a:r>
              <a:rPr lang="en-US" sz="2000" dirty="0" err="1"/>
              <a:t>asigna</a:t>
            </a:r>
            <a:r>
              <a:rPr lang="en-US" sz="2000" dirty="0"/>
              <a:t> </a:t>
            </a:r>
            <a:r>
              <a:rPr lang="en-US" sz="2000" dirty="0" err="1"/>
              <a:t>recursos</a:t>
            </a:r>
            <a:r>
              <a:rPr lang="en-US" sz="2000" dirty="0"/>
              <a:t> a </a:t>
            </a:r>
            <a:r>
              <a:rPr lang="en-US" sz="2000" dirty="0" err="1"/>
              <a:t>cada</a:t>
            </a:r>
            <a:r>
              <a:rPr lang="en-US" sz="2000" dirty="0"/>
              <a:t> </a:t>
            </a:r>
            <a:r>
              <a:rPr lang="en-US" sz="2000" dirty="0" err="1"/>
              <a:t>aplicación</a:t>
            </a:r>
            <a:r>
              <a:rPr lang="en-US" sz="2000" dirty="0"/>
              <a:t>.</a:t>
            </a:r>
          </a:p>
        </p:txBody>
      </p:sp>
      <p:pic>
        <p:nvPicPr>
          <p:cNvPr id="15" name="Imagen 14">
            <a:extLst>
              <a:ext uri="{FF2B5EF4-FFF2-40B4-BE49-F238E27FC236}">
                <a16:creationId xmlns:a16="http://schemas.microsoft.com/office/drawing/2014/main" id="{87BA916C-5DEA-6AF2-F95D-1B290E27C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6670" y="2324100"/>
            <a:ext cx="9013470" cy="5791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sp>
        <p:nvSpPr>
          <p:cNvPr id="2" name="Freeform 2"/>
          <p:cNvSpPr/>
          <p:nvPr/>
        </p:nvSpPr>
        <p:spPr>
          <a:xfrm rot="211599" flipH="1">
            <a:off x="-3494219" y="533447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280308" y="6667500"/>
            <a:ext cx="6412051" cy="2550988"/>
            <a:chOff x="0" y="0"/>
            <a:chExt cx="8416594" cy="2600857"/>
          </a:xfrm>
        </p:grpSpPr>
        <p:sp>
          <p:nvSpPr>
            <p:cNvPr id="5" name="Freeform 5"/>
            <p:cNvSpPr/>
            <p:nvPr/>
          </p:nvSpPr>
          <p:spPr>
            <a:xfrm>
              <a:off x="0" y="0"/>
              <a:ext cx="8416595" cy="2600858"/>
            </a:xfrm>
            <a:custGeom>
              <a:avLst/>
              <a:gdLst/>
              <a:ahLst/>
              <a:cxnLst/>
              <a:rect l="l" t="t" r="r" b="b"/>
              <a:pathLst>
                <a:path w="8416595" h="2600858">
                  <a:moveTo>
                    <a:pt x="40908" y="0"/>
                  </a:moveTo>
                  <a:lnTo>
                    <a:pt x="8375686" y="0"/>
                  </a:lnTo>
                  <a:cubicBezTo>
                    <a:pt x="8398280" y="0"/>
                    <a:pt x="8416595" y="18315"/>
                    <a:pt x="8416595" y="40908"/>
                  </a:cubicBezTo>
                  <a:lnTo>
                    <a:pt x="8416595" y="2559949"/>
                  </a:lnTo>
                  <a:cubicBezTo>
                    <a:pt x="8416595" y="2582542"/>
                    <a:pt x="8398280" y="2600858"/>
                    <a:pt x="8375686" y="2600858"/>
                  </a:cubicBezTo>
                  <a:lnTo>
                    <a:pt x="40908" y="2600858"/>
                  </a:lnTo>
                  <a:cubicBezTo>
                    <a:pt x="18315" y="2600858"/>
                    <a:pt x="0" y="2582542"/>
                    <a:pt x="0" y="2559949"/>
                  </a:cubicBezTo>
                  <a:lnTo>
                    <a:pt x="0" y="40908"/>
                  </a:lnTo>
                  <a:cubicBezTo>
                    <a:pt x="0" y="18315"/>
                    <a:pt x="18315" y="0"/>
                    <a:pt x="40908" y="0"/>
                  </a:cubicBezTo>
                  <a:close/>
                </a:path>
              </a:pathLst>
            </a:custGeom>
            <a:solidFill>
              <a:srgbClr val="E2F8DD"/>
            </a:solidFill>
            <a:ln cap="rnd">
              <a:noFill/>
              <a:prstDash val="sysDot"/>
              <a:round/>
            </a:ln>
          </p:spPr>
        </p:sp>
        <p:sp>
          <p:nvSpPr>
            <p:cNvPr id="6" name="TextBox 6"/>
            <p:cNvSpPr txBox="1"/>
            <p:nvPr/>
          </p:nvSpPr>
          <p:spPr>
            <a:xfrm>
              <a:off x="0" y="-57150"/>
              <a:ext cx="8416594" cy="2658007"/>
            </a:xfrm>
            <a:prstGeom prst="rect">
              <a:avLst/>
            </a:prstGeom>
          </p:spPr>
          <p:txBody>
            <a:bodyPr lIns="254000" tIns="254000" rIns="254000" bIns="254000" rtlCol="0" anchor="ctr"/>
            <a:lstStyle/>
            <a:p>
              <a:r>
                <a:rPr lang="es-PA" sz="2000" dirty="0"/>
                <a:t>es la interfaz de Python para Apache Spark, un potente motor de análisis de datos y procesamiento distribuido en memoria. PySpark permite a los desarrolladores escribir programas Spark utilizando Python, lo que facilita la integración de Spark con el ecosistema de Python y aprovecha la facilidad de uso y la popularidad de Python como lenguaje de programación.</a:t>
              </a:r>
            </a:p>
          </p:txBody>
        </p:sp>
      </p:grpSp>
      <p:sp>
        <p:nvSpPr>
          <p:cNvPr id="7" name="TextBox 7"/>
          <p:cNvSpPr txBox="1"/>
          <p:nvPr/>
        </p:nvSpPr>
        <p:spPr>
          <a:xfrm>
            <a:off x="1014836" y="2569957"/>
            <a:ext cx="8366899" cy="2180084"/>
          </a:xfrm>
          <a:prstGeom prst="rect">
            <a:avLst/>
          </a:prstGeom>
        </p:spPr>
        <p:txBody>
          <a:bodyPr lIns="0" tIns="0" rIns="0" bIns="0" rtlCol="0" anchor="t">
            <a:spAutoFit/>
          </a:bodyPr>
          <a:lstStyle/>
          <a:p>
            <a:pPr>
              <a:lnSpc>
                <a:spcPts val="8499"/>
              </a:lnSpc>
            </a:pPr>
            <a:r>
              <a:rPr lang="es-PA" sz="8500" b="1" dirty="0">
                <a:solidFill>
                  <a:schemeClr val="bg1">
                    <a:lumMod val="95000"/>
                  </a:schemeClr>
                </a:solidFill>
                <a:effectLst/>
                <a:latin typeface="DdscvxXsgjnrXshyjlHelveticaNeueLTStd"/>
              </a:rPr>
              <a:t>PySpark </a:t>
            </a:r>
            <a:endParaRPr lang="es-PA" sz="8500" dirty="0">
              <a:solidFill>
                <a:schemeClr val="bg1">
                  <a:lumMod val="95000"/>
                </a:schemeClr>
              </a:solidFill>
            </a:endParaRPr>
          </a:p>
          <a:p>
            <a:pPr algn="l">
              <a:lnSpc>
                <a:spcPts val="8499"/>
              </a:lnSpc>
            </a:pPr>
            <a:endParaRPr lang="en-US" sz="8500" b="1" dirty="0">
              <a:solidFill>
                <a:schemeClr val="bg1">
                  <a:lumMod val="95000"/>
                </a:schemeClr>
              </a:solidFill>
              <a:latin typeface="Codec Pro Bold"/>
              <a:ea typeface="Codec Pro Bold"/>
              <a:cs typeface="Codec Pro Bold"/>
              <a:sym typeface="Codec Pro Bold"/>
            </a:endParaRPr>
          </a:p>
        </p:txBody>
      </p:sp>
      <p:sp>
        <p:nvSpPr>
          <p:cNvPr id="9" name="CuadroTexto 8">
            <a:extLst>
              <a:ext uri="{FF2B5EF4-FFF2-40B4-BE49-F238E27FC236}">
                <a16:creationId xmlns:a16="http://schemas.microsoft.com/office/drawing/2014/main" id="{99067ACF-ADA4-F279-67C3-EEC969A3E1B8}"/>
              </a:ext>
            </a:extLst>
          </p:cNvPr>
          <p:cNvSpPr txBox="1"/>
          <p:nvPr/>
        </p:nvSpPr>
        <p:spPr>
          <a:xfrm>
            <a:off x="7010400" y="1278790"/>
            <a:ext cx="10997292" cy="8525411"/>
          </a:xfrm>
          <a:prstGeom prst="rect">
            <a:avLst/>
          </a:prstGeom>
          <a:noFill/>
        </p:spPr>
        <p:txBody>
          <a:bodyPr wrap="square">
            <a:spAutoFit/>
          </a:bodyPr>
          <a:lstStyle/>
          <a:p>
            <a:endParaRPr lang="es-PA" sz="2000" dirty="0">
              <a:solidFill>
                <a:schemeClr val="bg1"/>
              </a:solidFill>
            </a:endParaRPr>
          </a:p>
          <a:p>
            <a:r>
              <a:rPr lang="es-PA" sz="2400" dirty="0">
                <a:solidFill>
                  <a:schemeClr val="bg1"/>
                </a:solidFill>
              </a:rPr>
              <a:t>Algunas características clave de PySpark incluyen:</a:t>
            </a:r>
          </a:p>
          <a:p>
            <a:endParaRPr lang="es-PA" sz="2400" dirty="0">
              <a:solidFill>
                <a:schemeClr val="bg1"/>
              </a:solidFill>
            </a:endParaRPr>
          </a:p>
          <a:p>
            <a:r>
              <a:rPr lang="es-PA" sz="2400" dirty="0">
                <a:solidFill>
                  <a:schemeClr val="bg1"/>
                </a:solidFill>
              </a:rPr>
              <a:t>1. Facilidad de Uso: PySpark permite a los usuarios interactuar con Spark utilizando Python, lo que resulta en un código más limpio y legible en comparación con otros lenguajes compatibles con Spark.</a:t>
            </a:r>
          </a:p>
          <a:p>
            <a:endParaRPr lang="es-PA" sz="2400" dirty="0">
              <a:solidFill>
                <a:schemeClr val="bg1"/>
              </a:solidFill>
            </a:endParaRPr>
          </a:p>
          <a:p>
            <a:r>
              <a:rPr lang="es-PA" sz="2400" dirty="0">
                <a:solidFill>
                  <a:schemeClr val="bg1"/>
                </a:solidFill>
              </a:rPr>
              <a:t>2. API Pythonica: PySpark ofrece una API Pythonica que simplifica el desarrollo de aplicaciones Spark complejas, permitiendo a los desarrolladores aprovechar las estructuras de datos y funciones de Python de forma nativa.</a:t>
            </a:r>
          </a:p>
          <a:p>
            <a:endParaRPr lang="es-PA" sz="2400" dirty="0">
              <a:solidFill>
                <a:schemeClr val="bg1"/>
              </a:solidFill>
            </a:endParaRPr>
          </a:p>
          <a:p>
            <a:r>
              <a:rPr lang="es-PA" sz="2400" dirty="0">
                <a:solidFill>
                  <a:schemeClr val="bg1"/>
                </a:solidFill>
              </a:rPr>
              <a:t>3. Integración con Ecosistema de Python: PySpark se integra perfectamente con las bibliotecas y herramientas populares de Python, como Pandas, NumPy y scikit-learn, lo que facilita el análisis y la manipulación de datos a gran escala.</a:t>
            </a:r>
          </a:p>
          <a:p>
            <a:endParaRPr lang="es-PA" sz="2400" dirty="0">
              <a:solidFill>
                <a:schemeClr val="bg1"/>
              </a:solidFill>
            </a:endParaRPr>
          </a:p>
          <a:p>
            <a:r>
              <a:rPr lang="es-PA" sz="2400" dirty="0">
                <a:solidFill>
                  <a:schemeClr val="bg1"/>
                </a:solidFill>
              </a:rPr>
              <a:t>4. Procesamiento Distribuido: PySpark permite el procesamiento distribuido de datos a través de clústeres de computación, lo que permite el procesamiento de grandes volúmenes de datos de forma rápida y eficiente.</a:t>
            </a:r>
          </a:p>
          <a:p>
            <a:endParaRPr lang="es-PA" sz="2400" dirty="0">
              <a:solidFill>
                <a:schemeClr val="bg1"/>
              </a:solidFill>
            </a:endParaRPr>
          </a:p>
          <a:p>
            <a:r>
              <a:rPr lang="es-PA" sz="2400" dirty="0">
                <a:solidFill>
                  <a:schemeClr val="bg1"/>
                </a:solidFill>
              </a:rPr>
              <a:t>5. Soporte para Machine Learning y Análisis Avanzado: PySpark incluye bibliotecas como MLlib para machine learning, Spark SQL para consultas SQL interactivas y DataFrames para análisis de datos estructurados.</a:t>
            </a:r>
          </a:p>
          <a:p>
            <a:endParaRPr lang="es-PA" sz="24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sp>
        <p:nvSpPr>
          <p:cNvPr id="2" name="Freeform 2"/>
          <p:cNvSpPr/>
          <p:nvPr/>
        </p:nvSpPr>
        <p:spPr>
          <a:xfrm flipH="1" flipV="1">
            <a:off x="505480" y="6935324"/>
            <a:ext cx="19100612" cy="6910949"/>
          </a:xfrm>
          <a:custGeom>
            <a:avLst/>
            <a:gdLst/>
            <a:ahLst/>
            <a:cxnLst/>
            <a:rect l="l" t="t" r="r" b="b"/>
            <a:pathLst>
              <a:path w="19100612" h="6910949">
                <a:moveTo>
                  <a:pt x="19100612" y="6910949"/>
                </a:moveTo>
                <a:lnTo>
                  <a:pt x="0" y="6910949"/>
                </a:lnTo>
                <a:lnTo>
                  <a:pt x="0" y="0"/>
                </a:lnTo>
                <a:lnTo>
                  <a:pt x="19100612" y="0"/>
                </a:lnTo>
                <a:lnTo>
                  <a:pt x="19100612" y="6910949"/>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8589535" y="-1339929"/>
            <a:ext cx="12655463" cy="12655463"/>
          </a:xfrm>
          <a:custGeom>
            <a:avLst/>
            <a:gdLst/>
            <a:ahLst/>
            <a:cxnLst/>
            <a:rect l="l" t="t" r="r" b="b"/>
            <a:pathLst>
              <a:path w="12655463" h="12655463">
                <a:moveTo>
                  <a:pt x="12655463" y="0"/>
                </a:moveTo>
                <a:lnTo>
                  <a:pt x="0" y="0"/>
                </a:lnTo>
                <a:lnTo>
                  <a:pt x="0" y="12655463"/>
                </a:lnTo>
                <a:lnTo>
                  <a:pt x="12655463" y="12655463"/>
                </a:lnTo>
                <a:lnTo>
                  <a:pt x="1265546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1080408" y="3543300"/>
            <a:ext cx="3467100" cy="1064394"/>
          </a:xfrm>
          <a:prstGeom prst="rect">
            <a:avLst/>
          </a:prstGeom>
        </p:spPr>
        <p:txBody>
          <a:bodyPr wrap="square" lIns="0" tIns="0" rIns="0" bIns="0" rtlCol="0" anchor="t">
            <a:spAutoFit/>
          </a:bodyPr>
          <a:lstStyle/>
          <a:p>
            <a:pPr algn="l">
              <a:lnSpc>
                <a:spcPts val="8250"/>
              </a:lnSpc>
            </a:pPr>
            <a:r>
              <a:rPr lang="en-US" sz="7500" b="1" dirty="0">
                <a:solidFill>
                  <a:srgbClr val="FFFFFF"/>
                </a:solidFill>
                <a:latin typeface="Codec Pro Bold"/>
                <a:ea typeface="Codec Pro Bold"/>
                <a:cs typeface="Codec Pro Bold"/>
                <a:sym typeface="Codec Pro Bold"/>
              </a:rPr>
              <a:t>RDDs</a:t>
            </a:r>
          </a:p>
        </p:txBody>
      </p:sp>
      <p:sp>
        <p:nvSpPr>
          <p:cNvPr id="16" name="CuadroTexto 15">
            <a:extLst>
              <a:ext uri="{FF2B5EF4-FFF2-40B4-BE49-F238E27FC236}">
                <a16:creationId xmlns:a16="http://schemas.microsoft.com/office/drawing/2014/main" id="{046B0570-6C76-E282-FAC0-153EB6F6CF14}"/>
              </a:ext>
            </a:extLst>
          </p:cNvPr>
          <p:cNvSpPr txBox="1"/>
          <p:nvPr/>
        </p:nvSpPr>
        <p:spPr>
          <a:xfrm>
            <a:off x="7666266" y="1235344"/>
            <a:ext cx="10621734" cy="8094524"/>
          </a:xfrm>
          <a:prstGeom prst="rect">
            <a:avLst/>
          </a:prstGeom>
          <a:noFill/>
        </p:spPr>
        <p:txBody>
          <a:bodyPr wrap="square">
            <a:spAutoFit/>
          </a:bodyPr>
          <a:lstStyle/>
          <a:p>
            <a:endParaRPr lang="es-PA" sz="2000" dirty="0">
              <a:solidFill>
                <a:schemeClr val="bg1"/>
              </a:solidFill>
            </a:endParaRPr>
          </a:p>
          <a:p>
            <a:r>
              <a:rPr lang="es-PA" sz="2000" dirty="0">
                <a:solidFill>
                  <a:schemeClr val="bg1"/>
                </a:solidFill>
              </a:rPr>
              <a:t>Aquí hay algunos puntos clave sobre los RDDs en Apache Spark:</a:t>
            </a:r>
          </a:p>
          <a:p>
            <a:endParaRPr lang="es-PA" sz="2000" dirty="0">
              <a:solidFill>
                <a:schemeClr val="bg1"/>
              </a:solidFill>
            </a:endParaRPr>
          </a:p>
          <a:p>
            <a:r>
              <a:rPr lang="es-PA" sz="2000" dirty="0">
                <a:solidFill>
                  <a:schemeClr val="bg1"/>
                </a:solidFill>
              </a:rPr>
              <a:t>1. Resiliente: Los RDDs son resilientes porque Apache Spark tiene la capacidad de reconstruir automáticamente los conjuntos de datos en caso de fallos. Esto se logra a través del seguimiento de la transformación aplicada a los datos y la capacidad de reconstruirlos en caso de pérdida.</a:t>
            </a:r>
          </a:p>
          <a:p>
            <a:endParaRPr lang="es-PA" sz="2000" dirty="0">
              <a:solidFill>
                <a:schemeClr val="bg1"/>
              </a:solidFill>
            </a:endParaRPr>
          </a:p>
          <a:p>
            <a:r>
              <a:rPr lang="es-PA" sz="2000" dirty="0">
                <a:solidFill>
                  <a:schemeClr val="bg1"/>
                </a:solidFill>
              </a:rPr>
              <a:t>2. Distribuido: Los RDDs son distribuidos porque representan conjuntos de datos que se dividen en particiones y se distribuyen en diferentes nodos de un clúster de Spark para permitir el procesamiento paralelo de datos.</a:t>
            </a:r>
          </a:p>
          <a:p>
            <a:endParaRPr lang="es-PA" sz="2000" dirty="0">
              <a:solidFill>
                <a:schemeClr val="bg1"/>
              </a:solidFill>
            </a:endParaRPr>
          </a:p>
          <a:p>
            <a:r>
              <a:rPr lang="es-PA" sz="2000" dirty="0">
                <a:solidFill>
                  <a:schemeClr val="bg1"/>
                </a:solidFill>
              </a:rPr>
              <a:t>3. Inmutable: Los RDDs son inmutables, lo que significa que no se pueden modificar una vez que se crean. En cambio, las transformaciones en los RDDs generan nuevos RDDs en lugar de modificar los existentes.</a:t>
            </a:r>
          </a:p>
          <a:p>
            <a:endParaRPr lang="es-PA" sz="2000" dirty="0">
              <a:solidFill>
                <a:schemeClr val="bg1"/>
              </a:solidFill>
            </a:endParaRPr>
          </a:p>
          <a:p>
            <a:r>
              <a:rPr lang="es-PA" sz="2000" dirty="0">
                <a:solidFill>
                  <a:schemeClr val="bg1"/>
                </a:solidFill>
              </a:rPr>
              <a:t>4. Tipado fuerte: Los RDDs en Spark son de tipado fuerte, lo que significa que el tipo de datos de los elementos en un RDD está definido y no puede cambiarse de forma dinámica.</a:t>
            </a:r>
          </a:p>
          <a:p>
            <a:endParaRPr lang="es-PA" sz="2000" dirty="0">
              <a:solidFill>
                <a:schemeClr val="bg1"/>
              </a:solidFill>
            </a:endParaRPr>
          </a:p>
          <a:p>
            <a:r>
              <a:rPr lang="es-PA" sz="2000" dirty="0">
                <a:solidFill>
                  <a:schemeClr val="bg1"/>
                </a:solidFill>
              </a:rPr>
              <a:t>5. Operaciones Lazy: Las transformaciones en los RDDs son operaciones lazy, lo que significa que no se ejecutan de inmediato. En su lugar, las transformaciones se acumulan y se ejecutan en un momento específico, generalmente cuando se realiza una acción que requiere un resultado concreto.</a:t>
            </a:r>
          </a:p>
          <a:p>
            <a:endParaRPr lang="es-PA" sz="2000" dirty="0">
              <a:solidFill>
                <a:schemeClr val="bg1"/>
              </a:solidFill>
            </a:endParaRPr>
          </a:p>
          <a:p>
            <a:r>
              <a:rPr lang="es-PA" sz="2000" dirty="0">
                <a:solidFill>
                  <a:schemeClr val="bg1"/>
                </a:solidFill>
              </a:rPr>
              <a:t>En general, los RDDs en Apache Spark son una abstracción fundamental que permite el procesamiento distribuido y tolerante a fallos de grandes conjuntos de datos en clústeres de computación, ofreciendo características como resiliencia, distribución, inmutabilidad, tipado fuerte y operaciones lazy.</a:t>
            </a:r>
          </a:p>
        </p:txBody>
      </p:sp>
      <p:grpSp>
        <p:nvGrpSpPr>
          <p:cNvPr id="17" name="Group 4">
            <a:extLst>
              <a:ext uri="{FF2B5EF4-FFF2-40B4-BE49-F238E27FC236}">
                <a16:creationId xmlns:a16="http://schemas.microsoft.com/office/drawing/2014/main" id="{AAADD228-6ADF-526D-673B-3E5791D4090F}"/>
              </a:ext>
            </a:extLst>
          </p:cNvPr>
          <p:cNvGrpSpPr/>
          <p:nvPr/>
        </p:nvGrpSpPr>
        <p:grpSpPr>
          <a:xfrm>
            <a:off x="280308" y="6667500"/>
            <a:ext cx="6412051" cy="2550988"/>
            <a:chOff x="0" y="0"/>
            <a:chExt cx="8416594" cy="2600857"/>
          </a:xfrm>
        </p:grpSpPr>
        <p:sp>
          <p:nvSpPr>
            <p:cNvPr id="18" name="Freeform 5">
              <a:extLst>
                <a:ext uri="{FF2B5EF4-FFF2-40B4-BE49-F238E27FC236}">
                  <a16:creationId xmlns:a16="http://schemas.microsoft.com/office/drawing/2014/main" id="{5999BC8D-AB20-1113-91E5-D3D175D6448B}"/>
                </a:ext>
              </a:extLst>
            </p:cNvPr>
            <p:cNvSpPr/>
            <p:nvPr/>
          </p:nvSpPr>
          <p:spPr>
            <a:xfrm>
              <a:off x="0" y="0"/>
              <a:ext cx="8416595" cy="2600858"/>
            </a:xfrm>
            <a:custGeom>
              <a:avLst/>
              <a:gdLst/>
              <a:ahLst/>
              <a:cxnLst/>
              <a:rect l="l" t="t" r="r" b="b"/>
              <a:pathLst>
                <a:path w="8416595" h="2600858">
                  <a:moveTo>
                    <a:pt x="40908" y="0"/>
                  </a:moveTo>
                  <a:lnTo>
                    <a:pt x="8375686" y="0"/>
                  </a:lnTo>
                  <a:cubicBezTo>
                    <a:pt x="8398280" y="0"/>
                    <a:pt x="8416595" y="18315"/>
                    <a:pt x="8416595" y="40908"/>
                  </a:cubicBezTo>
                  <a:lnTo>
                    <a:pt x="8416595" y="2559949"/>
                  </a:lnTo>
                  <a:cubicBezTo>
                    <a:pt x="8416595" y="2582542"/>
                    <a:pt x="8398280" y="2600858"/>
                    <a:pt x="8375686" y="2600858"/>
                  </a:cubicBezTo>
                  <a:lnTo>
                    <a:pt x="40908" y="2600858"/>
                  </a:lnTo>
                  <a:cubicBezTo>
                    <a:pt x="18315" y="2600858"/>
                    <a:pt x="0" y="2582542"/>
                    <a:pt x="0" y="2559949"/>
                  </a:cubicBezTo>
                  <a:lnTo>
                    <a:pt x="0" y="40908"/>
                  </a:lnTo>
                  <a:cubicBezTo>
                    <a:pt x="0" y="18315"/>
                    <a:pt x="18315" y="0"/>
                    <a:pt x="40908" y="0"/>
                  </a:cubicBezTo>
                  <a:close/>
                </a:path>
              </a:pathLst>
            </a:custGeom>
            <a:solidFill>
              <a:srgbClr val="E2F8DD"/>
            </a:solidFill>
            <a:ln cap="rnd">
              <a:noFill/>
              <a:prstDash val="sysDot"/>
              <a:round/>
            </a:ln>
          </p:spPr>
        </p:sp>
        <p:sp>
          <p:nvSpPr>
            <p:cNvPr id="19" name="TextBox 6">
              <a:extLst>
                <a:ext uri="{FF2B5EF4-FFF2-40B4-BE49-F238E27FC236}">
                  <a16:creationId xmlns:a16="http://schemas.microsoft.com/office/drawing/2014/main" id="{5FA22A94-757C-4D74-F01C-B47FA1FCB64B}"/>
                </a:ext>
              </a:extLst>
            </p:cNvPr>
            <p:cNvSpPr txBox="1"/>
            <p:nvPr/>
          </p:nvSpPr>
          <p:spPr>
            <a:xfrm>
              <a:off x="0" y="-57150"/>
              <a:ext cx="8416594" cy="2658007"/>
            </a:xfrm>
            <a:prstGeom prst="rect">
              <a:avLst/>
            </a:prstGeom>
          </p:spPr>
          <p:txBody>
            <a:bodyPr lIns="254000" tIns="254000" rIns="254000" bIns="254000" rtlCol="0" anchor="ctr"/>
            <a:lstStyle/>
            <a:p>
              <a:r>
                <a:rPr lang="es-PA" sz="2000" dirty="0"/>
                <a:t>Un RDD (Resilient Distributed Dataset) es la abreviatura de Conjunto de Datos Distribuido Resistente en español. En el contexto de Apache Spark, los RDDs son la estructura fundamental de datos y la abstracción principal que permite el procesamiento distribuido y tolerante a fallos en clústeres de computación.</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sp>
        <p:nvSpPr>
          <p:cNvPr id="2" name="Freeform 2"/>
          <p:cNvSpPr/>
          <p:nvPr/>
        </p:nvSpPr>
        <p:spPr>
          <a:xfrm flipH="1">
            <a:off x="7468913" y="-3041478"/>
            <a:ext cx="19580773" cy="10003995"/>
          </a:xfrm>
          <a:custGeom>
            <a:avLst/>
            <a:gdLst/>
            <a:ahLst/>
            <a:cxnLst/>
            <a:rect l="l" t="t" r="r" b="b"/>
            <a:pathLst>
              <a:path w="19580773" h="10003995">
                <a:moveTo>
                  <a:pt x="19580774" y="0"/>
                </a:moveTo>
                <a:lnTo>
                  <a:pt x="0" y="0"/>
                </a:lnTo>
                <a:lnTo>
                  <a:pt x="0" y="10003995"/>
                </a:lnTo>
                <a:lnTo>
                  <a:pt x="19580774" y="10003995"/>
                </a:lnTo>
                <a:lnTo>
                  <a:pt x="19580774" y="0"/>
                </a:lnTo>
                <a:close/>
              </a:path>
            </a:pathLst>
          </a:custGeom>
          <a:blipFill>
            <a:blip r:embed="rId2">
              <a:alphaModFix amt="54000"/>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7072917" y="2254660"/>
            <a:ext cx="19580773" cy="10003995"/>
          </a:xfrm>
          <a:custGeom>
            <a:avLst/>
            <a:gdLst/>
            <a:ahLst/>
            <a:cxnLst/>
            <a:rect l="l" t="t" r="r" b="b"/>
            <a:pathLst>
              <a:path w="19580773" h="10003995">
                <a:moveTo>
                  <a:pt x="19580774" y="0"/>
                </a:moveTo>
                <a:lnTo>
                  <a:pt x="0" y="0"/>
                </a:lnTo>
                <a:lnTo>
                  <a:pt x="0" y="10003995"/>
                </a:lnTo>
                <a:lnTo>
                  <a:pt x="19580774" y="10003995"/>
                </a:lnTo>
                <a:lnTo>
                  <a:pt x="19580774" y="0"/>
                </a:lnTo>
                <a:close/>
              </a:path>
            </a:pathLst>
          </a:custGeom>
          <a:blipFill>
            <a:blip r:embed="rId2">
              <a:alphaModFix amt="54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7072879"/>
            <a:ext cx="2701650" cy="1970421"/>
            <a:chOff x="0" y="0"/>
            <a:chExt cx="4005037" cy="2921034"/>
          </a:xfrm>
        </p:grpSpPr>
        <p:sp>
          <p:nvSpPr>
            <p:cNvPr id="5" name="Freeform 5"/>
            <p:cNvSpPr/>
            <p:nvPr/>
          </p:nvSpPr>
          <p:spPr>
            <a:xfrm>
              <a:off x="0" y="0"/>
              <a:ext cx="4005037" cy="2921034"/>
            </a:xfrm>
            <a:custGeom>
              <a:avLst/>
              <a:gdLst/>
              <a:ahLst/>
              <a:cxnLst/>
              <a:rect l="l" t="t" r="r" b="b"/>
              <a:pathLst>
                <a:path w="4005037" h="2921034">
                  <a:moveTo>
                    <a:pt x="85969" y="0"/>
                  </a:moveTo>
                  <a:lnTo>
                    <a:pt x="3919068" y="0"/>
                  </a:lnTo>
                  <a:cubicBezTo>
                    <a:pt x="3966547" y="0"/>
                    <a:pt x="4005037" y="38490"/>
                    <a:pt x="4005037" y="85969"/>
                  </a:cubicBezTo>
                  <a:lnTo>
                    <a:pt x="4005037" y="2835065"/>
                  </a:lnTo>
                  <a:cubicBezTo>
                    <a:pt x="4005037" y="2882544"/>
                    <a:pt x="3966547" y="2921034"/>
                    <a:pt x="3919068" y="2921034"/>
                  </a:cubicBezTo>
                  <a:lnTo>
                    <a:pt x="85969" y="2921034"/>
                  </a:lnTo>
                  <a:cubicBezTo>
                    <a:pt x="38490" y="2921034"/>
                    <a:pt x="0" y="2882544"/>
                    <a:pt x="0" y="2835065"/>
                  </a:cubicBezTo>
                  <a:lnTo>
                    <a:pt x="0" y="85969"/>
                  </a:lnTo>
                  <a:cubicBezTo>
                    <a:pt x="0" y="38490"/>
                    <a:pt x="38490" y="0"/>
                    <a:pt x="85969" y="0"/>
                  </a:cubicBezTo>
                  <a:close/>
                </a:path>
              </a:pathLst>
            </a:custGeom>
            <a:solidFill>
              <a:srgbClr val="E2F8DD"/>
            </a:solidFill>
            <a:ln cap="rnd">
              <a:noFill/>
              <a:prstDash val="sysDot"/>
              <a:round/>
            </a:ln>
          </p:spPr>
        </p:sp>
        <p:sp>
          <p:nvSpPr>
            <p:cNvPr id="6" name="TextBox 6"/>
            <p:cNvSpPr txBox="1"/>
            <p:nvPr/>
          </p:nvSpPr>
          <p:spPr>
            <a:xfrm>
              <a:off x="0" y="-57150"/>
              <a:ext cx="4005037" cy="2978184"/>
            </a:xfrm>
            <a:prstGeom prst="rect">
              <a:avLst/>
            </a:prstGeom>
          </p:spPr>
          <p:txBody>
            <a:bodyPr lIns="254000" tIns="254000" rIns="254000" bIns="254000" rtlCol="0" anchor="ctr"/>
            <a:lstStyle/>
            <a:p>
              <a:pPr algn="l">
                <a:lnSpc>
                  <a:spcPts val="1960"/>
                </a:lnSpc>
              </a:pPr>
              <a:r>
                <a:rPr lang="en-US" sz="1400">
                  <a:solidFill>
                    <a:srgbClr val="1B131B"/>
                  </a:solidFill>
                  <a:latin typeface="Codec Pro"/>
                  <a:ea typeface="Codec Pro"/>
                  <a:cs typeface="Codec Pro"/>
                  <a:sym typeface="Codec Pro"/>
                </a:rPr>
                <a:t>Drag and drop your photo or video! Click the sample photo or video and delete. Select yours from the uploads tab, drag and then drop inside the frame!</a:t>
              </a:r>
            </a:p>
          </p:txBody>
        </p:sp>
      </p:grpSp>
      <p:grpSp>
        <p:nvGrpSpPr>
          <p:cNvPr id="7" name="Group 7"/>
          <p:cNvGrpSpPr>
            <a:grpSpLocks noChangeAspect="1"/>
          </p:cNvGrpSpPr>
          <p:nvPr/>
        </p:nvGrpSpPr>
        <p:grpSpPr>
          <a:xfrm>
            <a:off x="4574659" y="4386414"/>
            <a:ext cx="3104591" cy="4656886"/>
            <a:chOff x="0" y="0"/>
            <a:chExt cx="6350000" cy="9525000"/>
          </a:xfrm>
        </p:grpSpPr>
        <p:sp>
          <p:nvSpPr>
            <p:cNvPr id="8" name="Freeform 8"/>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90689" r="-34310"/>
              </a:stretch>
            </a:blipFill>
          </p:spPr>
        </p:sp>
      </p:grpSp>
      <p:grpSp>
        <p:nvGrpSpPr>
          <p:cNvPr id="9" name="Group 9"/>
          <p:cNvGrpSpPr>
            <a:grpSpLocks noChangeAspect="1"/>
          </p:cNvGrpSpPr>
          <p:nvPr/>
        </p:nvGrpSpPr>
        <p:grpSpPr>
          <a:xfrm>
            <a:off x="11874548" y="1243700"/>
            <a:ext cx="5199734" cy="7799600"/>
            <a:chOff x="0" y="0"/>
            <a:chExt cx="6350000" cy="9525000"/>
          </a:xfrm>
        </p:grpSpPr>
        <p:sp>
          <p:nvSpPr>
            <p:cNvPr id="10" name="Freeform 10"/>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a:stretch>
            </a:blipFill>
          </p:spPr>
        </p:sp>
      </p:grpSp>
      <p:grpSp>
        <p:nvGrpSpPr>
          <p:cNvPr id="11" name="Group 11"/>
          <p:cNvGrpSpPr/>
          <p:nvPr/>
        </p:nvGrpSpPr>
        <p:grpSpPr>
          <a:xfrm>
            <a:off x="1189848" y="1243700"/>
            <a:ext cx="2680938" cy="2722718"/>
            <a:chOff x="0" y="0"/>
            <a:chExt cx="648883" cy="658996"/>
          </a:xfrm>
        </p:grpSpPr>
        <p:sp>
          <p:nvSpPr>
            <p:cNvPr id="12" name="Freeform 12"/>
            <p:cNvSpPr/>
            <p:nvPr/>
          </p:nvSpPr>
          <p:spPr>
            <a:xfrm>
              <a:off x="0" y="0"/>
              <a:ext cx="648883" cy="658996"/>
            </a:xfrm>
            <a:custGeom>
              <a:avLst/>
              <a:gdLst/>
              <a:ahLst/>
              <a:cxnLst/>
              <a:rect l="l" t="t" r="r" b="b"/>
              <a:pathLst>
                <a:path w="648883" h="658996">
                  <a:moveTo>
                    <a:pt x="118398" y="0"/>
                  </a:moveTo>
                  <a:lnTo>
                    <a:pt x="530485" y="0"/>
                  </a:lnTo>
                  <a:cubicBezTo>
                    <a:pt x="561886" y="0"/>
                    <a:pt x="592001" y="12474"/>
                    <a:pt x="614205" y="34678"/>
                  </a:cubicBezTo>
                  <a:cubicBezTo>
                    <a:pt x="636409" y="56882"/>
                    <a:pt x="648883" y="86997"/>
                    <a:pt x="648883" y="118398"/>
                  </a:cubicBezTo>
                  <a:lnTo>
                    <a:pt x="648883" y="540597"/>
                  </a:lnTo>
                  <a:cubicBezTo>
                    <a:pt x="648883" y="571998"/>
                    <a:pt x="636409" y="602114"/>
                    <a:pt x="614205" y="624318"/>
                  </a:cubicBezTo>
                  <a:cubicBezTo>
                    <a:pt x="592001" y="646522"/>
                    <a:pt x="561886" y="658996"/>
                    <a:pt x="530485" y="658996"/>
                  </a:cubicBezTo>
                  <a:lnTo>
                    <a:pt x="118398" y="658996"/>
                  </a:lnTo>
                  <a:cubicBezTo>
                    <a:pt x="86997" y="658996"/>
                    <a:pt x="56882" y="646522"/>
                    <a:pt x="34678" y="624318"/>
                  </a:cubicBezTo>
                  <a:cubicBezTo>
                    <a:pt x="12474" y="602114"/>
                    <a:pt x="0" y="571998"/>
                    <a:pt x="0" y="540597"/>
                  </a:cubicBezTo>
                  <a:lnTo>
                    <a:pt x="0" y="118398"/>
                  </a:lnTo>
                  <a:cubicBezTo>
                    <a:pt x="0" y="86997"/>
                    <a:pt x="12474" y="56882"/>
                    <a:pt x="34678" y="34678"/>
                  </a:cubicBezTo>
                  <a:cubicBezTo>
                    <a:pt x="56882" y="12474"/>
                    <a:pt x="86997" y="0"/>
                    <a:pt x="118398" y="0"/>
                  </a:cubicBezTo>
                  <a:close/>
                </a:path>
              </a:pathLst>
            </a:custGeom>
            <a:solidFill>
              <a:srgbClr val="00991A"/>
            </a:solidFill>
          </p:spPr>
        </p:sp>
        <p:sp>
          <p:nvSpPr>
            <p:cNvPr id="13" name="TextBox 13"/>
            <p:cNvSpPr txBox="1"/>
            <p:nvPr/>
          </p:nvSpPr>
          <p:spPr>
            <a:xfrm>
              <a:off x="0" y="-85725"/>
              <a:ext cx="648883" cy="744721"/>
            </a:xfrm>
            <a:prstGeom prst="rect">
              <a:avLst/>
            </a:prstGeom>
          </p:spPr>
          <p:txBody>
            <a:bodyPr lIns="254000" tIns="254000" rIns="254000" bIns="254000" rtlCol="0" anchor="ctr"/>
            <a:lstStyle/>
            <a:p>
              <a:pPr algn="ctr">
                <a:lnSpc>
                  <a:spcPts val="3359"/>
                </a:lnSpc>
              </a:pPr>
              <a:r>
                <a:rPr lang="en-US" sz="2400" b="1">
                  <a:solidFill>
                    <a:srgbClr val="00271D"/>
                  </a:solidFill>
                  <a:latin typeface="Codec Pro Bold"/>
                  <a:ea typeface="Codec Pro Bold"/>
                  <a:cs typeface="Codec Pro Bold"/>
                  <a:sym typeface="Codec Pro Bold"/>
                </a:rPr>
                <a:t>Use this for a photo caption.</a:t>
              </a:r>
            </a:p>
          </p:txBody>
        </p:sp>
      </p:grpSp>
      <p:grpSp>
        <p:nvGrpSpPr>
          <p:cNvPr id="14" name="Group 14"/>
          <p:cNvGrpSpPr>
            <a:grpSpLocks noChangeAspect="1"/>
          </p:cNvGrpSpPr>
          <p:nvPr/>
        </p:nvGrpSpPr>
        <p:grpSpPr>
          <a:xfrm>
            <a:off x="8276864" y="4386414"/>
            <a:ext cx="3104591" cy="4656886"/>
            <a:chOff x="0" y="0"/>
            <a:chExt cx="6350000" cy="9525000"/>
          </a:xfrm>
        </p:grpSpPr>
        <p:sp>
          <p:nvSpPr>
            <p:cNvPr id="15" name="Freeform 1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6"/>
              <a:stretch>
                <a:fillRect l="-63155" r="-61844"/>
              </a:stretch>
            </a:blipFill>
          </p:spPr>
        </p:sp>
      </p:grpSp>
      <p:grpSp>
        <p:nvGrpSpPr>
          <p:cNvPr id="16" name="Group 16"/>
          <p:cNvGrpSpPr>
            <a:grpSpLocks noChangeAspect="1"/>
          </p:cNvGrpSpPr>
          <p:nvPr/>
        </p:nvGrpSpPr>
        <p:grpSpPr>
          <a:xfrm>
            <a:off x="4574659" y="1243700"/>
            <a:ext cx="6806795" cy="2722718"/>
            <a:chOff x="0" y="0"/>
            <a:chExt cx="6350000" cy="2540000"/>
          </a:xfrm>
        </p:grpSpPr>
        <p:sp>
          <p:nvSpPr>
            <p:cNvPr id="17" name="Freeform 17"/>
            <p:cNvSpPr/>
            <p:nvPr/>
          </p:nvSpPr>
          <p:spPr>
            <a:xfrm>
              <a:off x="0" y="0"/>
              <a:ext cx="6350000" cy="2540000"/>
            </a:xfrm>
            <a:custGeom>
              <a:avLst/>
              <a:gdLst/>
              <a:ahLst/>
              <a:cxnLst/>
              <a:rect l="l" t="t" r="r" b="b"/>
              <a:pathLst>
                <a:path w="6350000" h="254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7"/>
              <a:stretch>
                <a:fillRect t="-33333" b="-33333"/>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FFFFF"/>
            </a:solidFill>
          </p:spPr>
        </p:sp>
        <p:sp>
          <p:nvSpPr>
            <p:cNvPr id="4" name="TextBox 4"/>
            <p:cNvSpPr txBox="1"/>
            <p:nvPr/>
          </p:nvSpPr>
          <p:spPr>
            <a:xfrm>
              <a:off x="0" y="-85725"/>
              <a:ext cx="4545659" cy="2531533"/>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1028700" y="7134285"/>
            <a:ext cx="5250166" cy="2122821"/>
            <a:chOff x="0" y="0"/>
            <a:chExt cx="3960801" cy="1601486"/>
          </a:xfrm>
        </p:grpSpPr>
        <p:sp>
          <p:nvSpPr>
            <p:cNvPr id="28" name="Freeform 28"/>
            <p:cNvSpPr/>
            <p:nvPr/>
          </p:nvSpPr>
          <p:spPr>
            <a:xfrm>
              <a:off x="0" y="0"/>
              <a:ext cx="3960801" cy="1601486"/>
            </a:xfrm>
            <a:custGeom>
              <a:avLst/>
              <a:gdLst/>
              <a:ahLst/>
              <a:cxnLst/>
              <a:rect l="l" t="t" r="r" b="b"/>
              <a:pathLst>
                <a:path w="3960801" h="1601486">
                  <a:moveTo>
                    <a:pt x="44238" y="0"/>
                  </a:moveTo>
                  <a:lnTo>
                    <a:pt x="3916563" y="0"/>
                  </a:lnTo>
                  <a:cubicBezTo>
                    <a:pt x="3928295" y="0"/>
                    <a:pt x="3939548" y="4661"/>
                    <a:pt x="3947844" y="12957"/>
                  </a:cubicBezTo>
                  <a:cubicBezTo>
                    <a:pt x="3956140" y="21253"/>
                    <a:pt x="3960801" y="32505"/>
                    <a:pt x="3960801" y="44238"/>
                  </a:cubicBezTo>
                  <a:lnTo>
                    <a:pt x="3960801" y="1557248"/>
                  </a:lnTo>
                  <a:cubicBezTo>
                    <a:pt x="3960801" y="1568981"/>
                    <a:pt x="3956140" y="1580233"/>
                    <a:pt x="3947844" y="1588529"/>
                  </a:cubicBezTo>
                  <a:cubicBezTo>
                    <a:pt x="3939548" y="1596826"/>
                    <a:pt x="3928295" y="1601486"/>
                    <a:pt x="3916563" y="1601486"/>
                  </a:cubicBezTo>
                  <a:lnTo>
                    <a:pt x="44238" y="1601486"/>
                  </a:lnTo>
                  <a:cubicBezTo>
                    <a:pt x="32505" y="1601486"/>
                    <a:pt x="21253" y="1596826"/>
                    <a:pt x="12957" y="1588529"/>
                  </a:cubicBezTo>
                  <a:cubicBezTo>
                    <a:pt x="4661" y="1580233"/>
                    <a:pt x="0" y="1568981"/>
                    <a:pt x="0" y="1557248"/>
                  </a:cubicBezTo>
                  <a:lnTo>
                    <a:pt x="0" y="44238"/>
                  </a:lnTo>
                  <a:cubicBezTo>
                    <a:pt x="0" y="32505"/>
                    <a:pt x="4661" y="21253"/>
                    <a:pt x="12957" y="12957"/>
                  </a:cubicBezTo>
                  <a:cubicBezTo>
                    <a:pt x="21253" y="4661"/>
                    <a:pt x="32505" y="0"/>
                    <a:pt x="44238" y="0"/>
                  </a:cubicBezTo>
                  <a:close/>
                </a:path>
              </a:pathLst>
            </a:custGeom>
            <a:solidFill>
              <a:srgbClr val="E2F8DD"/>
            </a:solidFill>
            <a:ln cap="rnd">
              <a:noFill/>
              <a:prstDash val="sysDot"/>
              <a:round/>
            </a:ln>
          </p:spPr>
        </p:sp>
        <p:sp>
          <p:nvSpPr>
            <p:cNvPr id="29" name="TextBox 29"/>
            <p:cNvSpPr txBox="1"/>
            <p:nvPr/>
          </p:nvSpPr>
          <p:spPr>
            <a:xfrm>
              <a:off x="0" y="-57150"/>
              <a:ext cx="3960801" cy="1658636"/>
            </a:xfrm>
            <a:prstGeom prst="rect">
              <a:avLst/>
            </a:prstGeom>
          </p:spPr>
          <p:txBody>
            <a:bodyPr lIns="190500" tIns="190500" rIns="190500" bIns="190500" rtlCol="0" anchor="ctr"/>
            <a:lstStyle/>
            <a:p>
              <a:pPr algn="l">
                <a:lnSpc>
                  <a:spcPts val="1960"/>
                </a:lnSpc>
              </a:pPr>
              <a:r>
                <a:rPr lang="es-PA" sz="1400" b="0" i="0" u="none" strike="noStrike" dirty="0">
                  <a:effectLst/>
                  <a:latin typeface="-apple-system"/>
                </a:rPr>
                <a:t>Las "Transformaciones RDD simples" se refieren a operaciones básicas y comunes que se pueden aplicar a un Resilient Distributed Dataset (RDD) en Apache Spark. Estas transformaciones permiten modificar o crear nuevos RDD a partir de uno existente sin realizar ningún cálculo inmediato. Algunas de las transformaciones RDD simples incluyen</a:t>
              </a:r>
              <a:endParaRPr lang="en-US" sz="1400" dirty="0">
                <a:solidFill>
                  <a:srgbClr val="1B131B"/>
                </a:solidFill>
                <a:latin typeface="Codec Pro"/>
                <a:ea typeface="Codec Pro"/>
                <a:cs typeface="Codec Pro"/>
                <a:sym typeface="Codec Pro"/>
              </a:endParaRPr>
            </a:p>
          </p:txBody>
        </p:sp>
      </p:grpSp>
      <p:sp>
        <p:nvSpPr>
          <p:cNvPr id="30" name="TextBox 30"/>
          <p:cNvSpPr txBox="1"/>
          <p:nvPr/>
        </p:nvSpPr>
        <p:spPr>
          <a:xfrm>
            <a:off x="0" y="3318422"/>
            <a:ext cx="8052845" cy="1877181"/>
          </a:xfrm>
          <a:prstGeom prst="rect">
            <a:avLst/>
          </a:prstGeom>
        </p:spPr>
        <p:txBody>
          <a:bodyPr lIns="0" tIns="0" rIns="0" bIns="0" rtlCol="0" anchor="t">
            <a:spAutoFit/>
          </a:bodyPr>
          <a:lstStyle/>
          <a:p>
            <a:pPr algn="ctr">
              <a:lnSpc>
                <a:spcPts val="4799"/>
              </a:lnSpc>
            </a:pPr>
            <a:r>
              <a:rPr lang="en-US" sz="6000" b="1" dirty="0" err="1">
                <a:solidFill>
                  <a:srgbClr val="00991A"/>
                </a:solidFill>
                <a:latin typeface="Codec Pro Bold"/>
                <a:ea typeface="Codec Pro Bold"/>
                <a:cs typeface="Codec Pro Bold"/>
                <a:sym typeface="Codec Pro Bold"/>
              </a:rPr>
              <a:t>Transformaciones</a:t>
            </a:r>
            <a:r>
              <a:rPr lang="en-US" sz="6000" b="1" dirty="0">
                <a:solidFill>
                  <a:srgbClr val="00991A"/>
                </a:solidFill>
                <a:latin typeface="Codec Pro Bold"/>
                <a:ea typeface="Codec Pro Bold"/>
                <a:cs typeface="Codec Pro Bold"/>
                <a:sym typeface="Codec Pro Bold"/>
              </a:rPr>
              <a:t> </a:t>
            </a:r>
          </a:p>
          <a:p>
            <a:pPr algn="ctr">
              <a:lnSpc>
                <a:spcPts val="4799"/>
              </a:lnSpc>
            </a:pPr>
            <a:endParaRPr lang="en-US" sz="6000" b="1" dirty="0">
              <a:solidFill>
                <a:srgbClr val="00991A"/>
              </a:solidFill>
              <a:latin typeface="Codec Pro Bold"/>
              <a:ea typeface="Codec Pro Bold"/>
              <a:cs typeface="Codec Pro Bold"/>
              <a:sym typeface="Codec Pro Bold"/>
            </a:endParaRPr>
          </a:p>
          <a:p>
            <a:pPr algn="ctr">
              <a:lnSpc>
                <a:spcPts val="4799"/>
              </a:lnSpc>
            </a:pPr>
            <a:r>
              <a:rPr lang="en-US" sz="6000" b="1" dirty="0">
                <a:solidFill>
                  <a:srgbClr val="1B131B"/>
                </a:solidFill>
                <a:latin typeface="Codec Pro Bold"/>
                <a:ea typeface="Codec Pro Bold"/>
                <a:cs typeface="Codec Pro Bold"/>
                <a:sym typeface="Codec Pro Bold"/>
              </a:rPr>
              <a:t>RDD Simples</a:t>
            </a:r>
          </a:p>
        </p:txBody>
      </p:sp>
      <p:sp>
        <p:nvSpPr>
          <p:cNvPr id="32" name="CuadroTexto 31">
            <a:extLst>
              <a:ext uri="{FF2B5EF4-FFF2-40B4-BE49-F238E27FC236}">
                <a16:creationId xmlns:a16="http://schemas.microsoft.com/office/drawing/2014/main" id="{708169E2-A000-19B7-9A22-B610CD47E82E}"/>
              </a:ext>
            </a:extLst>
          </p:cNvPr>
          <p:cNvSpPr txBox="1"/>
          <p:nvPr/>
        </p:nvSpPr>
        <p:spPr>
          <a:xfrm>
            <a:off x="7848600" y="1066338"/>
            <a:ext cx="9144000" cy="8125301"/>
          </a:xfrm>
          <a:prstGeom prst="rect">
            <a:avLst/>
          </a:prstGeom>
          <a:noFill/>
        </p:spPr>
        <p:txBody>
          <a:bodyPr wrap="square">
            <a:spAutoFit/>
          </a:bodyPr>
          <a:lstStyle/>
          <a:p>
            <a:br>
              <a:rPr lang="es-PA" b="0" i="0" u="none" strike="noStrike" dirty="0">
                <a:effectLst/>
                <a:latin typeface="-apple-system"/>
              </a:rPr>
            </a:br>
            <a:br>
              <a:rPr lang="es-PA" b="0" i="0" u="none" strike="noStrike" dirty="0">
                <a:effectLst/>
                <a:latin typeface="-apple-system"/>
              </a:rPr>
            </a:br>
            <a:r>
              <a:rPr lang="es-PA" b="0" i="0" u="none" strike="noStrike" dirty="0">
                <a:effectLst/>
                <a:latin typeface="-apple-system"/>
              </a:rPr>
              <a:t>1. `map(func)`: Aplica una función `func` a cada elemento del RDD y devuelve un nuevo RDD con los resultados.</a:t>
            </a:r>
            <a:br>
              <a:rPr lang="es-PA" b="0" i="0" u="none" strike="noStrike" dirty="0">
                <a:effectLst/>
                <a:latin typeface="-apple-system"/>
              </a:rPr>
            </a:br>
            <a:br>
              <a:rPr lang="es-PA" b="0" i="0" u="none" strike="noStrike" dirty="0">
                <a:effectLst/>
                <a:latin typeface="-apple-system"/>
              </a:rPr>
            </a:br>
            <a:r>
              <a:rPr lang="es-PA" b="0" i="0" u="none" strike="noStrike" dirty="0">
                <a:effectLst/>
                <a:latin typeface="-apple-system"/>
              </a:rPr>
              <a:t>2. `filter(func)`: Filtra elementos del RDD basado en una función `func` que devuelve `True` o `False` y devuelve un nuevo RDD con los elementos que cumplen la condición.</a:t>
            </a:r>
            <a:br>
              <a:rPr lang="es-PA" b="0" i="0" u="none" strike="noStrike" dirty="0">
                <a:effectLst/>
                <a:latin typeface="-apple-system"/>
              </a:rPr>
            </a:br>
            <a:br>
              <a:rPr lang="es-PA" b="0" i="0" u="none" strike="noStrike" dirty="0">
                <a:effectLst/>
                <a:latin typeface="-apple-system"/>
              </a:rPr>
            </a:br>
            <a:r>
              <a:rPr lang="es-PA" b="0" i="0" u="none" strike="noStrike" dirty="0">
                <a:effectLst/>
                <a:latin typeface="-apple-system"/>
              </a:rPr>
              <a:t>3. `flatMap(func)`: Similar a `map`, pero cada elemento de entrada puede generar cero o más elementos de salida, lo que resulta en un nuevo RDD que combina todos los elementos generados.</a:t>
            </a:r>
            <a:br>
              <a:rPr lang="es-PA" b="0" i="0" u="none" strike="noStrike" dirty="0">
                <a:effectLst/>
                <a:latin typeface="-apple-system"/>
              </a:rPr>
            </a:br>
            <a:br>
              <a:rPr lang="es-PA" b="0" i="0" u="none" strike="noStrike" dirty="0">
                <a:effectLst/>
                <a:latin typeface="-apple-system"/>
              </a:rPr>
            </a:br>
            <a:r>
              <a:rPr lang="es-PA" b="0" i="0" u="none" strike="noStrike" dirty="0">
                <a:effectLst/>
                <a:latin typeface="-apple-system"/>
              </a:rPr>
              <a:t>4. `mapPartitions(func)`: Similar a `map`, pero opera en cada partición del RDD en lugar de en elementos individuales, lomando una función `func` que toma un iterador de elementos de la partición como entrada.</a:t>
            </a:r>
            <a:br>
              <a:rPr lang="es-PA" b="0" i="0" u="none" strike="noStrike" dirty="0">
                <a:effectLst/>
                <a:latin typeface="-apple-system"/>
              </a:rPr>
            </a:br>
            <a:br>
              <a:rPr lang="es-PA" b="0" i="0" u="none" strike="noStrike" dirty="0">
                <a:effectLst/>
                <a:latin typeface="-apple-system"/>
              </a:rPr>
            </a:br>
            <a:r>
              <a:rPr lang="es-PA" b="0" i="0" u="none" strike="noStrike" dirty="0">
                <a:effectLst/>
                <a:latin typeface="-apple-system"/>
              </a:rPr>
              <a:t>5. `mapValues(func)`: Solo se puede aplicar a RDDs de pares clave-valor (por ejemplo, RDDs creados a partir de `pairRDD`), aplica una función a los valores sin cambiar las claves y devuelve un nuevo RDD de pares clave-valor.</a:t>
            </a:r>
            <a:br>
              <a:rPr lang="es-PA" b="0" i="0" u="none" strike="noStrike" dirty="0">
                <a:effectLst/>
                <a:latin typeface="-apple-system"/>
              </a:rPr>
            </a:br>
            <a:br>
              <a:rPr lang="es-PA" b="0" i="0" u="none" strike="noStrike" dirty="0">
                <a:effectLst/>
                <a:latin typeface="-apple-system"/>
              </a:rPr>
            </a:br>
            <a:r>
              <a:rPr lang="es-PA" b="0" i="0" u="none" strike="noStrike" dirty="0">
                <a:effectLst/>
                <a:latin typeface="-apple-system"/>
              </a:rPr>
              <a:t>6. `flatMapValues(func)`: Similar a `mapValues`, pero cada valor puede generar cero o más valores de salida, lo que resulta en un nuevo RDD de pares clave-valor que combina todos los valores generados.</a:t>
            </a:r>
            <a:br>
              <a:rPr lang="es-PA" b="0" i="0" u="none" strike="noStrike" dirty="0">
                <a:effectLst/>
                <a:latin typeface="-apple-system"/>
              </a:rPr>
            </a:br>
            <a:br>
              <a:rPr lang="es-PA" b="0" i="0" u="none" strike="noStrike" dirty="0">
                <a:effectLst/>
                <a:latin typeface="-apple-system"/>
              </a:rPr>
            </a:br>
            <a:r>
              <a:rPr lang="es-PA" b="0" i="0" u="none" strike="noStrike" dirty="0">
                <a:effectLst/>
                <a:latin typeface="-apple-system"/>
              </a:rPr>
              <a:t>Estas transformaciones simples son fundamentales para manipular y transformar RDDs en Apache Spark, lo que permite construir pipelines de procesamiento de datos complejos y escalables de manera eficiente. Cada una de estas transformaciones tiene un propósito específico y puede combinarse con otras transformaciones y acciones para lograr resultados más sofisticados en el análisis y procesamiento de datos distribuidos.</a:t>
            </a:r>
            <a:endParaRPr lang="es-PA"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grpSp>
        <p:nvGrpSpPr>
          <p:cNvPr id="2" name="Group 2"/>
          <p:cNvGrpSpPr/>
          <p:nvPr/>
        </p:nvGrpSpPr>
        <p:grpSpPr>
          <a:xfrm>
            <a:off x="514350" y="485775"/>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FFFFF"/>
            </a:solidFill>
          </p:spPr>
        </p:sp>
        <p:sp>
          <p:nvSpPr>
            <p:cNvPr id="4" name="TextBox 4"/>
            <p:cNvSpPr txBox="1"/>
            <p:nvPr/>
          </p:nvSpPr>
          <p:spPr>
            <a:xfrm>
              <a:off x="0" y="-85725"/>
              <a:ext cx="4545659" cy="2531533"/>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1028700" y="7134285"/>
            <a:ext cx="5250166" cy="2122821"/>
            <a:chOff x="0" y="0"/>
            <a:chExt cx="3960801" cy="1601486"/>
          </a:xfrm>
        </p:grpSpPr>
        <p:sp>
          <p:nvSpPr>
            <p:cNvPr id="28" name="Freeform 28"/>
            <p:cNvSpPr/>
            <p:nvPr/>
          </p:nvSpPr>
          <p:spPr>
            <a:xfrm>
              <a:off x="0" y="0"/>
              <a:ext cx="3960801" cy="1601486"/>
            </a:xfrm>
            <a:custGeom>
              <a:avLst/>
              <a:gdLst/>
              <a:ahLst/>
              <a:cxnLst/>
              <a:rect l="l" t="t" r="r" b="b"/>
              <a:pathLst>
                <a:path w="3960801" h="1601486">
                  <a:moveTo>
                    <a:pt x="44238" y="0"/>
                  </a:moveTo>
                  <a:lnTo>
                    <a:pt x="3916563" y="0"/>
                  </a:lnTo>
                  <a:cubicBezTo>
                    <a:pt x="3928295" y="0"/>
                    <a:pt x="3939548" y="4661"/>
                    <a:pt x="3947844" y="12957"/>
                  </a:cubicBezTo>
                  <a:cubicBezTo>
                    <a:pt x="3956140" y="21253"/>
                    <a:pt x="3960801" y="32505"/>
                    <a:pt x="3960801" y="44238"/>
                  </a:cubicBezTo>
                  <a:lnTo>
                    <a:pt x="3960801" y="1557248"/>
                  </a:lnTo>
                  <a:cubicBezTo>
                    <a:pt x="3960801" y="1568981"/>
                    <a:pt x="3956140" y="1580233"/>
                    <a:pt x="3947844" y="1588529"/>
                  </a:cubicBezTo>
                  <a:cubicBezTo>
                    <a:pt x="3939548" y="1596826"/>
                    <a:pt x="3928295" y="1601486"/>
                    <a:pt x="3916563" y="1601486"/>
                  </a:cubicBezTo>
                  <a:lnTo>
                    <a:pt x="44238" y="1601486"/>
                  </a:lnTo>
                  <a:cubicBezTo>
                    <a:pt x="32505" y="1601486"/>
                    <a:pt x="21253" y="1596826"/>
                    <a:pt x="12957" y="1588529"/>
                  </a:cubicBezTo>
                  <a:cubicBezTo>
                    <a:pt x="4661" y="1580233"/>
                    <a:pt x="0" y="1568981"/>
                    <a:pt x="0" y="1557248"/>
                  </a:cubicBezTo>
                  <a:lnTo>
                    <a:pt x="0" y="44238"/>
                  </a:lnTo>
                  <a:cubicBezTo>
                    <a:pt x="0" y="32505"/>
                    <a:pt x="4661" y="21253"/>
                    <a:pt x="12957" y="12957"/>
                  </a:cubicBezTo>
                  <a:cubicBezTo>
                    <a:pt x="21253" y="4661"/>
                    <a:pt x="32505" y="0"/>
                    <a:pt x="44238" y="0"/>
                  </a:cubicBezTo>
                  <a:close/>
                </a:path>
              </a:pathLst>
            </a:custGeom>
            <a:solidFill>
              <a:srgbClr val="E2F8DD"/>
            </a:solidFill>
            <a:ln cap="rnd">
              <a:noFill/>
              <a:prstDash val="sysDot"/>
              <a:round/>
            </a:ln>
          </p:spPr>
        </p:sp>
        <p:sp>
          <p:nvSpPr>
            <p:cNvPr id="29" name="TextBox 29"/>
            <p:cNvSpPr txBox="1"/>
            <p:nvPr/>
          </p:nvSpPr>
          <p:spPr>
            <a:xfrm>
              <a:off x="0" y="-57150"/>
              <a:ext cx="3960801" cy="1658636"/>
            </a:xfrm>
            <a:prstGeom prst="rect">
              <a:avLst/>
            </a:prstGeom>
          </p:spPr>
          <p:txBody>
            <a:bodyPr lIns="190500" tIns="190500" rIns="190500" bIns="190500" rtlCol="0" anchor="ctr"/>
            <a:lstStyle/>
            <a:p>
              <a:pPr algn="l">
                <a:lnSpc>
                  <a:spcPts val="1960"/>
                </a:lnSpc>
              </a:pPr>
              <a:r>
                <a:rPr lang="es-PA" sz="1400" b="0" i="0" u="none" strike="noStrike" dirty="0">
                  <a:effectLst/>
                  <a:latin typeface="-apple-system"/>
                </a:rPr>
                <a:t>Las "Transformaciones RDD simples" se refieren a operaciones básicas y comunes que se pueden aplicar a un Resilient Distributed Dataset (RDD) en Apache Spark. Estas transformaciones permiten modificar o crear nuevos RDD a partir de uno existente sin realizar ningún cálculo inmediato. Algunas de las transformaciones RDD simples incluyen</a:t>
              </a:r>
              <a:endParaRPr lang="en-US" sz="1400" dirty="0">
                <a:solidFill>
                  <a:srgbClr val="1B131B"/>
                </a:solidFill>
                <a:latin typeface="Codec Pro"/>
                <a:ea typeface="Codec Pro"/>
                <a:cs typeface="Codec Pro"/>
                <a:sym typeface="Codec Pro"/>
              </a:endParaRPr>
            </a:p>
          </p:txBody>
        </p:sp>
      </p:grpSp>
      <p:sp>
        <p:nvSpPr>
          <p:cNvPr id="30" name="TextBox 30"/>
          <p:cNvSpPr txBox="1"/>
          <p:nvPr/>
        </p:nvSpPr>
        <p:spPr>
          <a:xfrm>
            <a:off x="0" y="3318422"/>
            <a:ext cx="8052845" cy="1877181"/>
          </a:xfrm>
          <a:prstGeom prst="rect">
            <a:avLst/>
          </a:prstGeom>
        </p:spPr>
        <p:txBody>
          <a:bodyPr lIns="0" tIns="0" rIns="0" bIns="0" rtlCol="0" anchor="t">
            <a:spAutoFit/>
          </a:bodyPr>
          <a:lstStyle/>
          <a:p>
            <a:pPr algn="ctr">
              <a:lnSpc>
                <a:spcPts val="4799"/>
              </a:lnSpc>
            </a:pPr>
            <a:r>
              <a:rPr lang="en-US" sz="6000" b="1" dirty="0" err="1">
                <a:solidFill>
                  <a:srgbClr val="00991A"/>
                </a:solidFill>
                <a:latin typeface="Codec Pro Bold"/>
                <a:ea typeface="Codec Pro Bold"/>
                <a:cs typeface="Codec Pro Bold"/>
                <a:sym typeface="Codec Pro Bold"/>
              </a:rPr>
              <a:t>Transformaciones</a:t>
            </a:r>
            <a:r>
              <a:rPr lang="en-US" sz="6000" b="1" dirty="0">
                <a:solidFill>
                  <a:srgbClr val="00991A"/>
                </a:solidFill>
                <a:latin typeface="Codec Pro Bold"/>
                <a:ea typeface="Codec Pro Bold"/>
                <a:cs typeface="Codec Pro Bold"/>
                <a:sym typeface="Codec Pro Bold"/>
              </a:rPr>
              <a:t> </a:t>
            </a:r>
          </a:p>
          <a:p>
            <a:pPr algn="ctr">
              <a:lnSpc>
                <a:spcPts val="4799"/>
              </a:lnSpc>
            </a:pPr>
            <a:endParaRPr lang="en-US" sz="6000" b="1" dirty="0">
              <a:solidFill>
                <a:srgbClr val="00991A"/>
              </a:solidFill>
              <a:latin typeface="Codec Pro Bold"/>
              <a:ea typeface="Codec Pro Bold"/>
              <a:cs typeface="Codec Pro Bold"/>
              <a:sym typeface="Codec Pro Bold"/>
            </a:endParaRPr>
          </a:p>
          <a:p>
            <a:pPr algn="ctr">
              <a:lnSpc>
                <a:spcPts val="4799"/>
              </a:lnSpc>
            </a:pPr>
            <a:r>
              <a:rPr lang="en-US" sz="6000" b="1" dirty="0">
                <a:solidFill>
                  <a:srgbClr val="1B131B"/>
                </a:solidFill>
                <a:latin typeface="Codec Pro Bold"/>
                <a:ea typeface="Codec Pro Bold"/>
                <a:cs typeface="Codec Pro Bold"/>
                <a:sym typeface="Codec Pro Bold"/>
              </a:rPr>
              <a:t>RDD Simples</a:t>
            </a:r>
          </a:p>
        </p:txBody>
      </p:sp>
      <p:sp>
        <p:nvSpPr>
          <p:cNvPr id="32" name="CuadroTexto 31">
            <a:extLst>
              <a:ext uri="{FF2B5EF4-FFF2-40B4-BE49-F238E27FC236}">
                <a16:creationId xmlns:a16="http://schemas.microsoft.com/office/drawing/2014/main" id="{708169E2-A000-19B7-9A22-B610CD47E82E}"/>
              </a:ext>
            </a:extLst>
          </p:cNvPr>
          <p:cNvSpPr txBox="1"/>
          <p:nvPr/>
        </p:nvSpPr>
        <p:spPr>
          <a:xfrm>
            <a:off x="7848600" y="1066338"/>
            <a:ext cx="9144000" cy="4801314"/>
          </a:xfrm>
          <a:prstGeom prst="rect">
            <a:avLst/>
          </a:prstGeom>
          <a:noFill/>
        </p:spPr>
        <p:txBody>
          <a:bodyPr wrap="square">
            <a:spAutoFit/>
          </a:bodyPr>
          <a:lstStyle/>
          <a:p>
            <a:br>
              <a:rPr lang="es-PA" b="0" i="0" u="none" strike="noStrike" dirty="0">
                <a:effectLst/>
                <a:latin typeface="-apple-system"/>
              </a:rPr>
            </a:br>
            <a:br>
              <a:rPr lang="es-PA" b="0" i="0" u="none" strike="noStrike" dirty="0">
                <a:effectLst/>
                <a:latin typeface="-apple-system"/>
              </a:rPr>
            </a:br>
            <a:r>
              <a:rPr lang="es-PA" b="0" i="0" u="none" strike="noStrike" dirty="0">
                <a:effectLst/>
                <a:latin typeface="-apple-system"/>
              </a:rPr>
              <a:t>1. `map(func)`: Aplica una función `func` a cada elemento del RDD y devuelve un nuevo RDD con los resultados.</a:t>
            </a:r>
            <a:br>
              <a:rPr lang="es-PA" b="0" i="0" u="none" strike="noStrike" dirty="0">
                <a:effectLst/>
                <a:latin typeface="-apple-system"/>
              </a:rPr>
            </a:br>
            <a:br>
              <a:rPr lang="es-PA" b="0" i="0" u="none" strike="noStrike" dirty="0">
                <a:effectLst/>
                <a:latin typeface="-apple-system"/>
              </a:rPr>
            </a:br>
            <a:r>
              <a:rPr lang="es-PA" b="0" i="0" u="none" strike="noStrike" dirty="0">
                <a:effectLst/>
                <a:latin typeface="-apple-system"/>
              </a:rPr>
              <a:t>2. `filter(func)`: Filtra elementos del RDD basado en una función `func` que devuelve `True` o `False` y devuelve un nuevo RDD con los elementos que cumplen la condición.</a:t>
            </a:r>
            <a:br>
              <a:rPr lang="es-PA" b="0" i="0" u="none" strike="noStrike" dirty="0">
                <a:effectLst/>
                <a:latin typeface="-apple-system"/>
              </a:rPr>
            </a:br>
            <a:br>
              <a:rPr lang="es-PA" b="0" i="0" u="none" strike="noStrike" dirty="0">
                <a:effectLst/>
                <a:latin typeface="-apple-system"/>
              </a:rPr>
            </a:br>
            <a:r>
              <a:rPr lang="es-PA" b="0" i="0" u="none" strike="noStrike" dirty="0">
                <a:effectLst/>
                <a:latin typeface="-apple-system"/>
              </a:rPr>
              <a:t>3. `flatMap(func)`: Similar a `map`, pero cada elemento de entrada puede generar cero o más elementos de salida, lo que resulta en un nuevo RDD que combina todos los elementos generados.</a:t>
            </a:r>
            <a:br>
              <a:rPr lang="es-PA" b="0" i="0" u="none" strike="noStrike" dirty="0">
                <a:effectLst/>
                <a:latin typeface="-apple-system"/>
              </a:rPr>
            </a:br>
            <a:br>
              <a:rPr lang="es-PA" b="0" i="0" u="none" strike="noStrike" dirty="0">
                <a:effectLst/>
                <a:latin typeface="-apple-system"/>
              </a:rPr>
            </a:br>
            <a:r>
              <a:rPr lang="es-PA" b="0" i="0" u="none" strike="noStrike" dirty="0">
                <a:effectLst/>
                <a:latin typeface="-apple-system"/>
              </a:rPr>
              <a:t>4. `mapPartitions(func)`: Similar a `map`, pero opera en cada partición del RDD en lugar de en elementos individuales, lomando una función `func` que toma un iterador de elementos de la partición como entrada.</a:t>
            </a:r>
            <a:br>
              <a:rPr lang="es-PA" b="0" i="0" u="none" strike="noStrike" dirty="0">
                <a:effectLst/>
                <a:latin typeface="-apple-system"/>
              </a:rPr>
            </a:br>
            <a:br>
              <a:rPr lang="es-PA" b="0" i="0" u="none" strike="noStrike" dirty="0">
                <a:effectLst/>
                <a:latin typeface="-apple-system"/>
              </a:rPr>
            </a:br>
            <a:endParaRPr lang="es-PA" dirty="0"/>
          </a:p>
        </p:txBody>
      </p:sp>
      <p:pic>
        <p:nvPicPr>
          <p:cNvPr id="6" name="Imagen 5">
            <a:extLst>
              <a:ext uri="{FF2B5EF4-FFF2-40B4-BE49-F238E27FC236}">
                <a16:creationId xmlns:a16="http://schemas.microsoft.com/office/drawing/2014/main" id="{8CD67DE6-BA61-F795-CF96-B4C3B1FFA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801" y="5731555"/>
            <a:ext cx="11595142" cy="3504696"/>
          </a:xfrm>
          <a:prstGeom prst="rect">
            <a:avLst/>
          </a:prstGeom>
        </p:spPr>
      </p:pic>
    </p:spTree>
    <p:extLst>
      <p:ext uri="{BB962C8B-B14F-4D97-AF65-F5344CB8AC3E}">
        <p14:creationId xmlns:p14="http://schemas.microsoft.com/office/powerpoint/2010/main" val="821140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sp>
        <p:nvSpPr>
          <p:cNvPr id="3" name="Freeform 3"/>
          <p:cNvSpPr/>
          <p:nvPr/>
        </p:nvSpPr>
        <p:spPr>
          <a:xfrm>
            <a:off x="2074666" y="4533077"/>
            <a:ext cx="3158233" cy="2302639"/>
          </a:xfrm>
          <a:custGeom>
            <a:avLst/>
            <a:gdLst/>
            <a:ahLst/>
            <a:cxnLst/>
            <a:rect l="l" t="t" r="r" b="b"/>
            <a:pathLst>
              <a:path w="3158233" h="2302639">
                <a:moveTo>
                  <a:pt x="0" y="0"/>
                </a:moveTo>
                <a:lnTo>
                  <a:pt x="3158233" y="0"/>
                </a:lnTo>
                <a:lnTo>
                  <a:pt x="3158233" y="2302639"/>
                </a:lnTo>
                <a:lnTo>
                  <a:pt x="0" y="23026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692797" y="3148342"/>
            <a:ext cx="7115266" cy="1064394"/>
          </a:xfrm>
          <a:prstGeom prst="rect">
            <a:avLst/>
          </a:prstGeom>
        </p:spPr>
        <p:txBody>
          <a:bodyPr lIns="0" tIns="0" rIns="0" bIns="0" rtlCol="0" anchor="t">
            <a:spAutoFit/>
          </a:bodyPr>
          <a:lstStyle/>
          <a:p>
            <a:pPr algn="l">
              <a:lnSpc>
                <a:spcPts val="8250"/>
              </a:lnSpc>
            </a:pPr>
            <a:r>
              <a:rPr lang="en-US" sz="7500" b="1" dirty="0" err="1">
                <a:solidFill>
                  <a:srgbClr val="FFFFFF"/>
                </a:solidFill>
                <a:latin typeface="Codec Pro Bold"/>
                <a:ea typeface="Codec Pro Bold"/>
                <a:cs typeface="Codec Pro Bold"/>
                <a:sym typeface="Codec Pro Bold"/>
              </a:rPr>
              <a:t>SparkSession</a:t>
            </a:r>
            <a:endParaRPr lang="en-US" sz="7500" b="1" dirty="0">
              <a:solidFill>
                <a:srgbClr val="FFFFFF"/>
              </a:solidFill>
              <a:latin typeface="Codec Pro Bold"/>
              <a:ea typeface="Codec Pro Bold"/>
              <a:cs typeface="Codec Pro Bold"/>
              <a:sym typeface="Codec Pro Bold"/>
            </a:endParaRPr>
          </a:p>
        </p:txBody>
      </p:sp>
      <p:grpSp>
        <p:nvGrpSpPr>
          <p:cNvPr id="16" name="Group 27">
            <a:extLst>
              <a:ext uri="{FF2B5EF4-FFF2-40B4-BE49-F238E27FC236}">
                <a16:creationId xmlns:a16="http://schemas.microsoft.com/office/drawing/2014/main" id="{B46D265E-DC56-1CB4-BF2A-3CB9E0530CF7}"/>
              </a:ext>
            </a:extLst>
          </p:cNvPr>
          <p:cNvGrpSpPr/>
          <p:nvPr/>
        </p:nvGrpSpPr>
        <p:grpSpPr>
          <a:xfrm>
            <a:off x="1028700" y="7134285"/>
            <a:ext cx="5250166" cy="2122821"/>
            <a:chOff x="0" y="0"/>
            <a:chExt cx="3960801" cy="1601486"/>
          </a:xfrm>
        </p:grpSpPr>
        <p:sp>
          <p:nvSpPr>
            <p:cNvPr id="17" name="Freeform 28">
              <a:extLst>
                <a:ext uri="{FF2B5EF4-FFF2-40B4-BE49-F238E27FC236}">
                  <a16:creationId xmlns:a16="http://schemas.microsoft.com/office/drawing/2014/main" id="{F036E45D-77D3-0127-C319-6DE8E122B8F9}"/>
                </a:ext>
              </a:extLst>
            </p:cNvPr>
            <p:cNvSpPr/>
            <p:nvPr/>
          </p:nvSpPr>
          <p:spPr>
            <a:xfrm>
              <a:off x="0" y="0"/>
              <a:ext cx="3960801" cy="1601486"/>
            </a:xfrm>
            <a:custGeom>
              <a:avLst/>
              <a:gdLst/>
              <a:ahLst/>
              <a:cxnLst/>
              <a:rect l="l" t="t" r="r" b="b"/>
              <a:pathLst>
                <a:path w="3960801" h="1601486">
                  <a:moveTo>
                    <a:pt x="44238" y="0"/>
                  </a:moveTo>
                  <a:lnTo>
                    <a:pt x="3916563" y="0"/>
                  </a:lnTo>
                  <a:cubicBezTo>
                    <a:pt x="3928295" y="0"/>
                    <a:pt x="3939548" y="4661"/>
                    <a:pt x="3947844" y="12957"/>
                  </a:cubicBezTo>
                  <a:cubicBezTo>
                    <a:pt x="3956140" y="21253"/>
                    <a:pt x="3960801" y="32505"/>
                    <a:pt x="3960801" y="44238"/>
                  </a:cubicBezTo>
                  <a:lnTo>
                    <a:pt x="3960801" y="1557248"/>
                  </a:lnTo>
                  <a:cubicBezTo>
                    <a:pt x="3960801" y="1568981"/>
                    <a:pt x="3956140" y="1580233"/>
                    <a:pt x="3947844" y="1588529"/>
                  </a:cubicBezTo>
                  <a:cubicBezTo>
                    <a:pt x="3939548" y="1596826"/>
                    <a:pt x="3928295" y="1601486"/>
                    <a:pt x="3916563" y="1601486"/>
                  </a:cubicBezTo>
                  <a:lnTo>
                    <a:pt x="44238" y="1601486"/>
                  </a:lnTo>
                  <a:cubicBezTo>
                    <a:pt x="32505" y="1601486"/>
                    <a:pt x="21253" y="1596826"/>
                    <a:pt x="12957" y="1588529"/>
                  </a:cubicBezTo>
                  <a:cubicBezTo>
                    <a:pt x="4661" y="1580233"/>
                    <a:pt x="0" y="1568981"/>
                    <a:pt x="0" y="1557248"/>
                  </a:cubicBezTo>
                  <a:lnTo>
                    <a:pt x="0" y="44238"/>
                  </a:lnTo>
                  <a:cubicBezTo>
                    <a:pt x="0" y="32505"/>
                    <a:pt x="4661" y="21253"/>
                    <a:pt x="12957" y="12957"/>
                  </a:cubicBezTo>
                  <a:cubicBezTo>
                    <a:pt x="21253" y="4661"/>
                    <a:pt x="32505" y="0"/>
                    <a:pt x="44238" y="0"/>
                  </a:cubicBezTo>
                  <a:close/>
                </a:path>
              </a:pathLst>
            </a:custGeom>
            <a:solidFill>
              <a:srgbClr val="E2F8DD"/>
            </a:solidFill>
            <a:ln cap="rnd">
              <a:noFill/>
              <a:prstDash val="sysDot"/>
              <a:round/>
            </a:ln>
          </p:spPr>
        </p:sp>
        <p:sp>
          <p:nvSpPr>
            <p:cNvPr id="18" name="TextBox 29">
              <a:extLst>
                <a:ext uri="{FF2B5EF4-FFF2-40B4-BE49-F238E27FC236}">
                  <a16:creationId xmlns:a16="http://schemas.microsoft.com/office/drawing/2014/main" id="{306A72F7-A326-044C-63F8-8B5E4FE8E0CB}"/>
                </a:ext>
              </a:extLst>
            </p:cNvPr>
            <p:cNvSpPr txBox="1"/>
            <p:nvPr/>
          </p:nvSpPr>
          <p:spPr>
            <a:xfrm>
              <a:off x="0" y="-57150"/>
              <a:ext cx="3960801" cy="1658636"/>
            </a:xfrm>
            <a:prstGeom prst="rect">
              <a:avLst/>
            </a:prstGeom>
          </p:spPr>
          <p:txBody>
            <a:bodyPr lIns="190500" tIns="190500" rIns="190500" bIns="190500" rtlCol="0" anchor="ctr"/>
            <a:lstStyle/>
            <a:p>
              <a:pPr algn="l">
                <a:lnSpc>
                  <a:spcPts val="1960"/>
                </a:lnSpc>
              </a:pPr>
              <a:r>
                <a:rPr lang="es-PA" sz="1400" dirty="0"/>
                <a:t>SparkSession</a:t>
              </a:r>
              <a:r>
                <a:rPr lang="es-PA" sz="1400" b="0" i="0" u="none" strike="noStrike" dirty="0">
                  <a:solidFill>
                    <a:srgbClr val="000000"/>
                  </a:solidFill>
                  <a:effectLst/>
                  <a:latin typeface="-webkit-standard"/>
                </a:rPr>
                <a:t> es la entrada principal para trabajar con datos en Spark SQL. En Apache Spark 2.0 y versiones posteriores, </a:t>
              </a:r>
              <a:r>
                <a:rPr lang="es-PA" sz="1400" dirty="0"/>
                <a:t>SparkSession</a:t>
              </a:r>
              <a:r>
                <a:rPr lang="es-PA" sz="1400" b="0" i="0" u="none" strike="noStrike" dirty="0">
                  <a:solidFill>
                    <a:srgbClr val="000000"/>
                  </a:solidFill>
                  <a:effectLst/>
                  <a:latin typeface="-webkit-standard"/>
                </a:rPr>
                <a:t> reemplaza a las antiguas </a:t>
              </a:r>
              <a:r>
                <a:rPr lang="es-PA" sz="1400" dirty="0"/>
                <a:t>SQLContext</a:t>
              </a:r>
              <a:r>
                <a:rPr lang="es-PA" sz="1400" b="0" i="0" u="none" strike="noStrike" dirty="0">
                  <a:solidFill>
                    <a:srgbClr val="000000"/>
                  </a:solidFill>
                  <a:effectLst/>
                  <a:latin typeface="-webkit-standard"/>
                </a:rPr>
                <a:t> y </a:t>
              </a:r>
              <a:r>
                <a:rPr lang="es-PA" sz="1400" dirty="0"/>
                <a:t>HiveContext</a:t>
              </a:r>
              <a:r>
                <a:rPr lang="es-PA" sz="1400" b="0" i="0" u="none" strike="noStrike" dirty="0">
                  <a:solidFill>
                    <a:srgbClr val="000000"/>
                  </a:solidFill>
                  <a:effectLst/>
                  <a:latin typeface="-webkit-standard"/>
                </a:rPr>
                <a:t>, unificando su funcionalidad en una sola clase.</a:t>
              </a:r>
              <a:endParaRPr lang="en-US" sz="1400" dirty="0">
                <a:solidFill>
                  <a:srgbClr val="1B131B"/>
                </a:solidFill>
                <a:latin typeface="Codec Pro"/>
                <a:ea typeface="Codec Pro"/>
                <a:cs typeface="Codec Pro"/>
                <a:sym typeface="Codec Pro"/>
              </a:endParaRPr>
            </a:p>
          </p:txBody>
        </p:sp>
      </p:grpSp>
      <p:sp>
        <p:nvSpPr>
          <p:cNvPr id="11" name="CuadroTexto 10">
            <a:extLst>
              <a:ext uri="{FF2B5EF4-FFF2-40B4-BE49-F238E27FC236}">
                <a16:creationId xmlns:a16="http://schemas.microsoft.com/office/drawing/2014/main" id="{C6811309-D0D9-BCE9-3CC0-A9DC6B640A9E}"/>
              </a:ext>
            </a:extLst>
          </p:cNvPr>
          <p:cNvSpPr txBox="1"/>
          <p:nvPr/>
        </p:nvSpPr>
        <p:spPr>
          <a:xfrm>
            <a:off x="8115300" y="526851"/>
            <a:ext cx="9144000" cy="9325630"/>
          </a:xfrm>
          <a:prstGeom prst="rect">
            <a:avLst/>
          </a:prstGeom>
          <a:noFill/>
        </p:spPr>
        <p:txBody>
          <a:bodyPr wrap="square">
            <a:spAutoFit/>
          </a:bodyPr>
          <a:lstStyle/>
          <a:p>
            <a:endParaRPr lang="es-PA" sz="2000" dirty="0">
              <a:solidFill>
                <a:schemeClr val="bg1"/>
              </a:solidFill>
            </a:endParaRPr>
          </a:p>
          <a:p>
            <a:r>
              <a:rPr lang="es-PA" sz="2000" dirty="0">
                <a:solidFill>
                  <a:schemeClr val="bg1"/>
                </a:solidFill>
              </a:rPr>
              <a:t>Aquí hay algunas características clave de `SparkSession`:</a:t>
            </a:r>
          </a:p>
          <a:p>
            <a:endParaRPr lang="es-PA" sz="2000" dirty="0">
              <a:solidFill>
                <a:schemeClr val="bg1"/>
              </a:solidFill>
            </a:endParaRPr>
          </a:p>
          <a:p>
            <a:r>
              <a:rPr lang="es-PA" sz="2000" dirty="0">
                <a:solidFill>
                  <a:schemeClr val="bg1"/>
                </a:solidFill>
              </a:rPr>
              <a:t>1. Punto de entrada principal: `SparkSession` es el punto de entrada principal para interactuar con Spark SQL y leer datos desde diferentes fuentes como DataFrames o ejecutar consultas SQL sobre los datos.</a:t>
            </a:r>
          </a:p>
          <a:p>
            <a:endParaRPr lang="es-PA" sz="2000" dirty="0">
              <a:solidFill>
                <a:schemeClr val="bg1"/>
              </a:solidFill>
            </a:endParaRPr>
          </a:p>
          <a:p>
            <a:r>
              <a:rPr lang="es-PA" sz="2000" dirty="0">
                <a:solidFill>
                  <a:schemeClr val="bg1"/>
                </a:solidFill>
              </a:rPr>
              <a:t>2. Contexto unificado: `SparkSession` unifica las funcionalidades de SQLContext, HiveContext y StreamingContext en una sola interfaz, simplificando el uso de Spark y mejorando la integración con otros componentes.</a:t>
            </a:r>
          </a:p>
          <a:p>
            <a:endParaRPr lang="es-PA" sz="2000" dirty="0">
              <a:solidFill>
                <a:schemeClr val="bg1"/>
              </a:solidFill>
            </a:endParaRPr>
          </a:p>
          <a:p>
            <a:r>
              <a:rPr lang="es-PA" sz="2000" dirty="0">
                <a:solidFill>
                  <a:schemeClr val="bg1"/>
                </a:solidFill>
              </a:rPr>
              <a:t>3. Creación de DataFrames y Datasets: A través de `SparkSession`, los usuarios pueden crear DataFrames y Datasets, que son estructuras de datos distribuidas y optimizadas para el procesamiento en paralelo.</a:t>
            </a:r>
          </a:p>
          <a:p>
            <a:endParaRPr lang="es-PA" sz="2000" dirty="0">
              <a:solidFill>
                <a:schemeClr val="bg1"/>
              </a:solidFill>
            </a:endParaRPr>
          </a:p>
          <a:p>
            <a:r>
              <a:rPr lang="es-PA" sz="2000" dirty="0">
                <a:solidFill>
                  <a:schemeClr val="bg1"/>
                </a:solidFill>
              </a:rPr>
              <a:t>4. Configuración de propiedades: `SparkSession` permite configurar propiedades específicas de Spark, como el número de particiones, la configuración de la memoria y otros ajustes de rendimiento.</a:t>
            </a:r>
          </a:p>
          <a:p>
            <a:endParaRPr lang="es-PA" sz="2000" dirty="0">
              <a:solidFill>
                <a:schemeClr val="bg1"/>
              </a:solidFill>
            </a:endParaRPr>
          </a:p>
          <a:p>
            <a:r>
              <a:rPr lang="es-PA" sz="2000" dirty="0">
                <a:solidFill>
                  <a:schemeClr val="bg1"/>
                </a:solidFill>
              </a:rPr>
              <a:t>5. Interacción con diferentes fuentes de datos: `SparkSession` facilita la lectura y escritura de datos desde y hacia una variedad de fuentes de datos como archivos CSV, JSON, bases de datos, sistemas de almacenamiento en la nube, entre otros.</a:t>
            </a:r>
          </a:p>
          <a:p>
            <a:endParaRPr lang="es-PA" sz="2000" dirty="0">
              <a:solidFill>
                <a:schemeClr val="bg1"/>
              </a:solidFill>
            </a:endParaRPr>
          </a:p>
          <a:p>
            <a:r>
              <a:rPr lang="es-PA" sz="2000" dirty="0">
                <a:solidFill>
                  <a:schemeClr val="bg1"/>
                </a:solidFill>
              </a:rPr>
              <a:t>6. Optimización de consultas: `SparkSession` se encarga de optimizar las consultas SQL para mejorar el rendimiento de las operaciones de procesamiento de datos.</a:t>
            </a:r>
          </a:p>
          <a:p>
            <a:endParaRPr lang="es-PA" sz="2000" dirty="0">
              <a:solidFill>
                <a:schemeClr val="bg1"/>
              </a:solidFill>
            </a:endParaRPr>
          </a:p>
          <a:p>
            <a:r>
              <a:rPr lang="es-PA" sz="2000" dirty="0">
                <a:solidFill>
                  <a:schemeClr val="bg1"/>
                </a:solidFill>
              </a:rPr>
              <a:t>En general, `SparkSession` es una clase fundamental en Apache Spark que proporciona una interfaz unificada para trabajar con Spark SQL, facilitando la creación y gestión de DataFrames, la ejecución de consultas SQL y la interacción con diferentes fuentes de datos en un entorno distribuido.</a:t>
            </a:r>
          </a:p>
        </p:txBody>
      </p:sp>
    </p:spTree>
    <p:extLst>
      <p:ext uri="{BB962C8B-B14F-4D97-AF65-F5344CB8AC3E}">
        <p14:creationId xmlns:p14="http://schemas.microsoft.com/office/powerpoint/2010/main" val="1568180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sp>
        <p:nvSpPr>
          <p:cNvPr id="2" name="Freeform 2"/>
          <p:cNvSpPr/>
          <p:nvPr/>
        </p:nvSpPr>
        <p:spPr>
          <a:xfrm>
            <a:off x="13787681" y="1448791"/>
            <a:ext cx="3471619" cy="1710562"/>
          </a:xfrm>
          <a:custGeom>
            <a:avLst/>
            <a:gdLst/>
            <a:ahLst/>
            <a:cxnLst/>
            <a:rect l="l" t="t" r="r" b="b"/>
            <a:pathLst>
              <a:path w="3471619" h="1710562">
                <a:moveTo>
                  <a:pt x="0" y="0"/>
                </a:moveTo>
                <a:lnTo>
                  <a:pt x="3471619" y="0"/>
                </a:lnTo>
                <a:lnTo>
                  <a:pt x="3471619" y="1710561"/>
                </a:lnTo>
                <a:lnTo>
                  <a:pt x="0" y="17105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101067" y="3802336"/>
            <a:ext cx="3158233" cy="2302639"/>
          </a:xfrm>
          <a:custGeom>
            <a:avLst/>
            <a:gdLst/>
            <a:ahLst/>
            <a:cxnLst/>
            <a:rect l="l" t="t" r="r" b="b"/>
            <a:pathLst>
              <a:path w="3158233" h="2302639">
                <a:moveTo>
                  <a:pt x="0" y="0"/>
                </a:moveTo>
                <a:lnTo>
                  <a:pt x="3158233" y="0"/>
                </a:lnTo>
                <a:lnTo>
                  <a:pt x="3158233" y="2302639"/>
                </a:lnTo>
                <a:lnTo>
                  <a:pt x="0" y="23026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278635" y="1493902"/>
            <a:ext cx="3171483" cy="1620340"/>
          </a:xfrm>
          <a:custGeom>
            <a:avLst/>
            <a:gdLst/>
            <a:ahLst/>
            <a:cxnLst/>
            <a:rect l="l" t="t" r="r" b="b"/>
            <a:pathLst>
              <a:path w="3171483" h="1620340">
                <a:moveTo>
                  <a:pt x="0" y="0"/>
                </a:moveTo>
                <a:lnTo>
                  <a:pt x="3171484" y="0"/>
                </a:lnTo>
                <a:lnTo>
                  <a:pt x="3171484" y="1620339"/>
                </a:lnTo>
                <a:lnTo>
                  <a:pt x="0" y="16203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617572" y="3802336"/>
            <a:ext cx="3264050" cy="2302639"/>
          </a:xfrm>
          <a:custGeom>
            <a:avLst/>
            <a:gdLst/>
            <a:ahLst/>
            <a:cxnLst/>
            <a:rect l="l" t="t" r="r" b="b"/>
            <a:pathLst>
              <a:path w="3264050" h="2302639">
                <a:moveTo>
                  <a:pt x="0" y="0"/>
                </a:moveTo>
                <a:lnTo>
                  <a:pt x="3264050" y="0"/>
                </a:lnTo>
                <a:lnTo>
                  <a:pt x="3264050" y="2302639"/>
                </a:lnTo>
                <a:lnTo>
                  <a:pt x="0" y="23026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7808064" y="1499536"/>
            <a:ext cx="2118094" cy="1659816"/>
          </a:xfrm>
          <a:custGeom>
            <a:avLst/>
            <a:gdLst/>
            <a:ahLst/>
            <a:cxnLst/>
            <a:rect l="l" t="t" r="r" b="b"/>
            <a:pathLst>
              <a:path w="2118094" h="1659816">
                <a:moveTo>
                  <a:pt x="0" y="0"/>
                </a:moveTo>
                <a:lnTo>
                  <a:pt x="2118094" y="0"/>
                </a:lnTo>
                <a:lnTo>
                  <a:pt x="2118094" y="1659816"/>
                </a:lnTo>
                <a:lnTo>
                  <a:pt x="0" y="16598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7808064" y="3802336"/>
            <a:ext cx="2449712" cy="2373993"/>
          </a:xfrm>
          <a:custGeom>
            <a:avLst/>
            <a:gdLst/>
            <a:ahLst/>
            <a:cxnLst/>
            <a:rect l="l" t="t" r="r" b="b"/>
            <a:pathLst>
              <a:path w="2449712" h="2373993">
                <a:moveTo>
                  <a:pt x="0" y="0"/>
                </a:moveTo>
                <a:lnTo>
                  <a:pt x="2449712" y="0"/>
                </a:lnTo>
                <a:lnTo>
                  <a:pt x="2449712" y="2373993"/>
                </a:lnTo>
                <a:lnTo>
                  <a:pt x="0" y="23739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1692470" y="6824029"/>
            <a:ext cx="5566830" cy="2014180"/>
          </a:xfrm>
          <a:custGeom>
            <a:avLst/>
            <a:gdLst/>
            <a:ahLst/>
            <a:cxnLst/>
            <a:rect l="l" t="t" r="r" b="b"/>
            <a:pathLst>
              <a:path w="5566830" h="2014180">
                <a:moveTo>
                  <a:pt x="0" y="0"/>
                </a:moveTo>
                <a:lnTo>
                  <a:pt x="5566830" y="0"/>
                </a:lnTo>
                <a:lnTo>
                  <a:pt x="5566830" y="2014180"/>
                </a:lnTo>
                <a:lnTo>
                  <a:pt x="0" y="201418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7808064" y="6977244"/>
            <a:ext cx="3427965" cy="1707750"/>
          </a:xfrm>
          <a:custGeom>
            <a:avLst/>
            <a:gdLst/>
            <a:ahLst/>
            <a:cxnLst/>
            <a:rect l="l" t="t" r="r" b="b"/>
            <a:pathLst>
              <a:path w="3427965" h="1707750">
                <a:moveTo>
                  <a:pt x="0" y="0"/>
                </a:moveTo>
                <a:lnTo>
                  <a:pt x="3427964" y="0"/>
                </a:lnTo>
                <a:lnTo>
                  <a:pt x="3427964" y="1707750"/>
                </a:lnTo>
                <a:lnTo>
                  <a:pt x="0" y="170775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TextBox 12"/>
          <p:cNvSpPr txBox="1"/>
          <p:nvPr/>
        </p:nvSpPr>
        <p:spPr>
          <a:xfrm>
            <a:off x="692797" y="3148342"/>
            <a:ext cx="7115266" cy="1064394"/>
          </a:xfrm>
          <a:prstGeom prst="rect">
            <a:avLst/>
          </a:prstGeom>
        </p:spPr>
        <p:txBody>
          <a:bodyPr lIns="0" tIns="0" rIns="0" bIns="0" rtlCol="0" anchor="t">
            <a:spAutoFit/>
          </a:bodyPr>
          <a:lstStyle/>
          <a:p>
            <a:pPr algn="l">
              <a:lnSpc>
                <a:spcPts val="8250"/>
              </a:lnSpc>
            </a:pPr>
            <a:r>
              <a:rPr lang="en-US" sz="7500" b="1" dirty="0">
                <a:solidFill>
                  <a:srgbClr val="FFFFFF"/>
                </a:solidFill>
                <a:latin typeface="Codec Pro Bold"/>
                <a:ea typeface="Codec Pro Bold"/>
                <a:cs typeface="Codec Pro Bold"/>
                <a:sym typeface="Codec Pro Bold"/>
              </a:rPr>
              <a:t>.</a:t>
            </a:r>
          </a:p>
        </p:txBody>
      </p:sp>
      <p:sp>
        <p:nvSpPr>
          <p:cNvPr id="14" name="TextBox 14"/>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grpSp>
        <p:nvGrpSpPr>
          <p:cNvPr id="16" name="Group 27">
            <a:extLst>
              <a:ext uri="{FF2B5EF4-FFF2-40B4-BE49-F238E27FC236}">
                <a16:creationId xmlns:a16="http://schemas.microsoft.com/office/drawing/2014/main" id="{B46D265E-DC56-1CB4-BF2A-3CB9E0530CF7}"/>
              </a:ext>
            </a:extLst>
          </p:cNvPr>
          <p:cNvGrpSpPr/>
          <p:nvPr/>
        </p:nvGrpSpPr>
        <p:grpSpPr>
          <a:xfrm>
            <a:off x="1028700" y="7134285"/>
            <a:ext cx="5250166" cy="2122821"/>
            <a:chOff x="0" y="0"/>
            <a:chExt cx="3960801" cy="1601486"/>
          </a:xfrm>
        </p:grpSpPr>
        <p:sp>
          <p:nvSpPr>
            <p:cNvPr id="17" name="Freeform 28">
              <a:extLst>
                <a:ext uri="{FF2B5EF4-FFF2-40B4-BE49-F238E27FC236}">
                  <a16:creationId xmlns:a16="http://schemas.microsoft.com/office/drawing/2014/main" id="{F036E45D-77D3-0127-C319-6DE8E122B8F9}"/>
                </a:ext>
              </a:extLst>
            </p:cNvPr>
            <p:cNvSpPr/>
            <p:nvPr/>
          </p:nvSpPr>
          <p:spPr>
            <a:xfrm>
              <a:off x="0" y="0"/>
              <a:ext cx="3960801" cy="1601486"/>
            </a:xfrm>
            <a:custGeom>
              <a:avLst/>
              <a:gdLst/>
              <a:ahLst/>
              <a:cxnLst/>
              <a:rect l="l" t="t" r="r" b="b"/>
              <a:pathLst>
                <a:path w="3960801" h="1601486">
                  <a:moveTo>
                    <a:pt x="44238" y="0"/>
                  </a:moveTo>
                  <a:lnTo>
                    <a:pt x="3916563" y="0"/>
                  </a:lnTo>
                  <a:cubicBezTo>
                    <a:pt x="3928295" y="0"/>
                    <a:pt x="3939548" y="4661"/>
                    <a:pt x="3947844" y="12957"/>
                  </a:cubicBezTo>
                  <a:cubicBezTo>
                    <a:pt x="3956140" y="21253"/>
                    <a:pt x="3960801" y="32505"/>
                    <a:pt x="3960801" y="44238"/>
                  </a:cubicBezTo>
                  <a:lnTo>
                    <a:pt x="3960801" y="1557248"/>
                  </a:lnTo>
                  <a:cubicBezTo>
                    <a:pt x="3960801" y="1568981"/>
                    <a:pt x="3956140" y="1580233"/>
                    <a:pt x="3947844" y="1588529"/>
                  </a:cubicBezTo>
                  <a:cubicBezTo>
                    <a:pt x="3939548" y="1596826"/>
                    <a:pt x="3928295" y="1601486"/>
                    <a:pt x="3916563" y="1601486"/>
                  </a:cubicBezTo>
                  <a:lnTo>
                    <a:pt x="44238" y="1601486"/>
                  </a:lnTo>
                  <a:cubicBezTo>
                    <a:pt x="32505" y="1601486"/>
                    <a:pt x="21253" y="1596826"/>
                    <a:pt x="12957" y="1588529"/>
                  </a:cubicBezTo>
                  <a:cubicBezTo>
                    <a:pt x="4661" y="1580233"/>
                    <a:pt x="0" y="1568981"/>
                    <a:pt x="0" y="1557248"/>
                  </a:cubicBezTo>
                  <a:lnTo>
                    <a:pt x="0" y="44238"/>
                  </a:lnTo>
                  <a:cubicBezTo>
                    <a:pt x="0" y="32505"/>
                    <a:pt x="4661" y="21253"/>
                    <a:pt x="12957" y="12957"/>
                  </a:cubicBezTo>
                  <a:cubicBezTo>
                    <a:pt x="21253" y="4661"/>
                    <a:pt x="32505" y="0"/>
                    <a:pt x="44238" y="0"/>
                  </a:cubicBezTo>
                  <a:close/>
                </a:path>
              </a:pathLst>
            </a:custGeom>
            <a:solidFill>
              <a:srgbClr val="E2F8DD"/>
            </a:solidFill>
            <a:ln cap="rnd">
              <a:noFill/>
              <a:prstDash val="sysDot"/>
              <a:round/>
            </a:ln>
          </p:spPr>
        </p:sp>
        <p:sp>
          <p:nvSpPr>
            <p:cNvPr id="18" name="TextBox 29">
              <a:extLst>
                <a:ext uri="{FF2B5EF4-FFF2-40B4-BE49-F238E27FC236}">
                  <a16:creationId xmlns:a16="http://schemas.microsoft.com/office/drawing/2014/main" id="{306A72F7-A326-044C-63F8-8B5E4FE8E0CB}"/>
                </a:ext>
              </a:extLst>
            </p:cNvPr>
            <p:cNvSpPr txBox="1"/>
            <p:nvPr/>
          </p:nvSpPr>
          <p:spPr>
            <a:xfrm>
              <a:off x="0" y="-57150"/>
              <a:ext cx="3960801" cy="1658636"/>
            </a:xfrm>
            <a:prstGeom prst="rect">
              <a:avLst/>
            </a:prstGeom>
          </p:spPr>
          <p:txBody>
            <a:bodyPr lIns="190500" tIns="190500" rIns="190500" bIns="190500" rtlCol="0" anchor="ctr"/>
            <a:lstStyle/>
            <a:p>
              <a:pPr algn="l">
                <a:lnSpc>
                  <a:spcPts val="1960"/>
                </a:lnSpc>
              </a:pPr>
              <a:r>
                <a:rPr lang="en-US" sz="1400" dirty="0">
                  <a:solidFill>
                    <a:srgbClr val="1B131B"/>
                  </a:solidFill>
                  <a:latin typeface="Codec Pro"/>
                  <a:ea typeface="Codec Pro"/>
                  <a:cs typeface="Codec Pro"/>
                  <a:sym typeface="Codec Pro"/>
                </a:rPr>
                <a:t>.</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sp>
        <p:nvSpPr>
          <p:cNvPr id="2" name="Freeform 2"/>
          <p:cNvSpPr/>
          <p:nvPr/>
        </p:nvSpPr>
        <p:spPr>
          <a:xfrm flipH="1">
            <a:off x="-7738414" y="1992805"/>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1717253433"/>
              </p:ext>
            </p:extLst>
          </p:nvPr>
        </p:nvGraphicFramePr>
        <p:xfrm>
          <a:off x="10172667" y="2358584"/>
          <a:ext cx="6330805" cy="5886533"/>
        </p:xfrm>
        <a:graphic>
          <a:graphicData uri="http://schemas.openxmlformats.org/drawingml/2006/table">
            <a:tbl>
              <a:tblPr/>
              <a:tblGrid>
                <a:gridCol w="5534131">
                  <a:extLst>
                    <a:ext uri="{9D8B030D-6E8A-4147-A177-3AD203B41FA5}">
                      <a16:colId xmlns:a16="http://schemas.microsoft.com/office/drawing/2014/main" val="20000"/>
                    </a:ext>
                  </a:extLst>
                </a:gridCol>
                <a:gridCol w="796674">
                  <a:extLst>
                    <a:ext uri="{9D8B030D-6E8A-4147-A177-3AD203B41FA5}">
                      <a16:colId xmlns:a16="http://schemas.microsoft.com/office/drawing/2014/main" val="20001"/>
                    </a:ext>
                  </a:extLst>
                </a:gridCol>
              </a:tblGrid>
              <a:tr h="657585">
                <a:tc>
                  <a:txBody>
                    <a:bodyPr/>
                    <a:lstStyle/>
                    <a:p>
                      <a:pPr algn="l">
                        <a:lnSpc>
                          <a:spcPts val="3359"/>
                        </a:lnSpc>
                        <a:defRPr/>
                      </a:pPr>
                      <a:r>
                        <a:rPr lang="en-US" sz="2800" dirty="0" err="1">
                          <a:solidFill>
                            <a:schemeClr val="bg1"/>
                          </a:solidFill>
                          <a:latin typeface="Codec Pro"/>
                          <a:sym typeface="Codec Pro"/>
                        </a:rPr>
                        <a:t>Introducción</a:t>
                      </a:r>
                      <a:r>
                        <a:rPr lang="en-US" sz="2800" dirty="0">
                          <a:solidFill>
                            <a:schemeClr val="bg1"/>
                          </a:solidFill>
                          <a:latin typeface="Codec Pro"/>
                          <a:sym typeface="Codec Pro"/>
                        </a:rPr>
                        <a:t> a Apache Spark</a:t>
                      </a:r>
                    </a:p>
                    <a:p>
                      <a:pPr algn="l">
                        <a:lnSpc>
                          <a:spcPts val="3359"/>
                        </a:lnSpc>
                        <a:defRPr/>
                      </a:pPr>
                      <a:endParaRPr lang="en-US" sz="1400" dirty="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b="1">
                          <a:solidFill>
                            <a:schemeClr val="bg1"/>
                          </a:solidFill>
                          <a:latin typeface="Codec Pro Bold"/>
                          <a:ea typeface="Codec Pro Bold"/>
                          <a:cs typeface="Codec Pro Bold"/>
                          <a:sym typeface="Codec Pro Bold"/>
                        </a:rPr>
                        <a:t>3</a:t>
                      </a:r>
                      <a:endParaRPr lang="en-US" sz="110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675166">
                <a:tc>
                  <a:txBody>
                    <a:bodyPr/>
                    <a:lstStyle/>
                    <a:p>
                      <a:pPr algn="l">
                        <a:lnSpc>
                          <a:spcPts val="3359"/>
                        </a:lnSpc>
                        <a:defRPr/>
                      </a:pPr>
                      <a:r>
                        <a:rPr lang="en-US" sz="2800" dirty="0" err="1">
                          <a:solidFill>
                            <a:schemeClr val="bg1"/>
                          </a:solidFill>
                          <a:latin typeface="Codec Pro"/>
                          <a:ea typeface="Codec Pro"/>
                          <a:cs typeface="Codec Pro"/>
                          <a:sym typeface="Codec Pro"/>
                        </a:rPr>
                        <a:t>Componente</a:t>
                      </a:r>
                      <a:r>
                        <a:rPr lang="en-US" sz="2800" dirty="0">
                          <a:solidFill>
                            <a:schemeClr val="bg1"/>
                          </a:solidFill>
                          <a:latin typeface="Codec Pro"/>
                          <a:ea typeface="Codec Pro"/>
                          <a:cs typeface="Codec Pro"/>
                          <a:sym typeface="Codec Pro"/>
                        </a:rPr>
                        <a:t> y </a:t>
                      </a:r>
                      <a:r>
                        <a:rPr lang="en-US" sz="2800" dirty="0" err="1">
                          <a:solidFill>
                            <a:schemeClr val="bg1"/>
                          </a:solidFill>
                          <a:latin typeface="Codec Pro"/>
                          <a:ea typeface="Codec Pro"/>
                          <a:cs typeface="Codec Pro"/>
                          <a:sym typeface="Codec Pro"/>
                        </a:rPr>
                        <a:t>Estructura</a:t>
                      </a:r>
                      <a:r>
                        <a:rPr lang="en-US" sz="2800" dirty="0">
                          <a:solidFill>
                            <a:schemeClr val="bg1"/>
                          </a:solidFill>
                          <a:latin typeface="Codec Pro"/>
                          <a:ea typeface="Codec Pro"/>
                          <a:cs typeface="Codec Pro"/>
                          <a:sym typeface="Codec Pro"/>
                        </a:rPr>
                        <a:t> de Apache Spark</a:t>
                      </a:r>
                    </a:p>
                    <a:p>
                      <a:pPr algn="l">
                        <a:lnSpc>
                          <a:spcPts val="3359"/>
                        </a:lnSpc>
                        <a:defRPr/>
                      </a:pPr>
                      <a:endParaRPr lang="en-US" sz="1400" dirty="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b="1">
                          <a:solidFill>
                            <a:schemeClr val="bg1"/>
                          </a:solidFill>
                          <a:latin typeface="Codec Pro Bold"/>
                          <a:ea typeface="Codec Pro Bold"/>
                          <a:cs typeface="Codec Pro Bold"/>
                          <a:sym typeface="Codec Pro Bold"/>
                        </a:rPr>
                        <a:t>4</a:t>
                      </a:r>
                      <a:endParaRPr lang="en-US" sz="110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1"/>
                  </a:ext>
                </a:extLst>
              </a:tr>
              <a:tr h="577253">
                <a:tc>
                  <a:txBody>
                    <a:bodyPr/>
                    <a:lstStyle/>
                    <a:p>
                      <a:pPr algn="l">
                        <a:lnSpc>
                          <a:spcPts val="3359"/>
                        </a:lnSpc>
                        <a:defRPr/>
                      </a:pPr>
                      <a:r>
                        <a:rPr lang="en-US" sz="2800" dirty="0" err="1">
                          <a:solidFill>
                            <a:schemeClr val="bg1"/>
                          </a:solidFill>
                          <a:latin typeface="Codec Pro"/>
                          <a:ea typeface="Codec Pro"/>
                          <a:cs typeface="Codec Pro"/>
                          <a:sym typeface="Codec Pro"/>
                        </a:rPr>
                        <a:t>Programación</a:t>
                      </a:r>
                      <a:r>
                        <a:rPr lang="en-US" sz="2800" dirty="0">
                          <a:solidFill>
                            <a:schemeClr val="bg1"/>
                          </a:solidFill>
                          <a:latin typeface="Codec Pro"/>
                          <a:ea typeface="Codec Pro"/>
                          <a:cs typeface="Codec Pro"/>
                          <a:sym typeface="Codec Pro"/>
                        </a:rPr>
                        <a:t> con RDDs y </a:t>
                      </a:r>
                      <a:r>
                        <a:rPr lang="en-US" sz="2800" dirty="0" err="1">
                          <a:solidFill>
                            <a:schemeClr val="bg1"/>
                          </a:solidFill>
                          <a:latin typeface="Codec Pro"/>
                          <a:ea typeface="Codec Pro"/>
                          <a:cs typeface="Codec Pro"/>
                          <a:sym typeface="Codec Pro"/>
                        </a:rPr>
                        <a:t>DataFrame</a:t>
                      </a:r>
                      <a:endParaRPr lang="en-US" sz="2800" dirty="0">
                        <a:solidFill>
                          <a:schemeClr val="bg1"/>
                        </a:solidFill>
                        <a:latin typeface="Codec Pro"/>
                        <a:ea typeface="Codec Pro"/>
                        <a:cs typeface="Codec Pro"/>
                        <a:sym typeface="Codec Pro"/>
                      </a:endParaRPr>
                    </a:p>
                    <a:p>
                      <a:pPr algn="l">
                        <a:lnSpc>
                          <a:spcPts val="3359"/>
                        </a:lnSpc>
                        <a:defRPr/>
                      </a:pPr>
                      <a:endParaRPr lang="en-US" sz="1400" dirty="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b="1">
                          <a:solidFill>
                            <a:schemeClr val="bg1"/>
                          </a:solidFill>
                          <a:latin typeface="Codec Pro Bold"/>
                          <a:ea typeface="Codec Pro Bold"/>
                          <a:cs typeface="Codec Pro Bold"/>
                          <a:sym typeface="Codec Pro Bold"/>
                        </a:rPr>
                        <a:t>5</a:t>
                      </a:r>
                      <a:endParaRPr lang="en-US" sz="110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2"/>
                  </a:ext>
                </a:extLst>
              </a:tr>
              <a:tr h="652603">
                <a:tc>
                  <a:txBody>
                    <a:bodyPr/>
                    <a:lstStyle/>
                    <a:p>
                      <a:pPr algn="l">
                        <a:lnSpc>
                          <a:spcPts val="3359"/>
                        </a:lnSpc>
                        <a:defRPr/>
                      </a:pPr>
                      <a:r>
                        <a:rPr lang="en-US" sz="2800" dirty="0">
                          <a:solidFill>
                            <a:schemeClr val="bg1"/>
                          </a:solidFill>
                          <a:latin typeface="Codec Pro"/>
                          <a:ea typeface="Codec Pro"/>
                          <a:cs typeface="Codec Pro"/>
                          <a:sym typeface="Codec Pro"/>
                        </a:rPr>
                        <a:t>Machine Learning con </a:t>
                      </a:r>
                      <a:r>
                        <a:rPr lang="en-US" sz="2800" dirty="0" err="1">
                          <a:solidFill>
                            <a:schemeClr val="bg1"/>
                          </a:solidFill>
                          <a:latin typeface="Codec Pro"/>
                          <a:ea typeface="Codec Pro"/>
                          <a:cs typeface="Codec Pro"/>
                          <a:sym typeface="Codec Pro"/>
                        </a:rPr>
                        <a:t>MLlib</a:t>
                      </a:r>
                      <a:endParaRPr lang="en-US" sz="1400" dirty="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r>
                        <a:rPr lang="en-US" sz="2399" b="1" dirty="0">
                          <a:solidFill>
                            <a:schemeClr val="bg1"/>
                          </a:solidFill>
                          <a:latin typeface="Codec Pro Bold"/>
                          <a:ea typeface="Codec Pro Bold"/>
                          <a:cs typeface="Codec Pro Bold"/>
                          <a:sym typeface="Codec Pro Bold"/>
                        </a:rPr>
                        <a:t>6</a:t>
                      </a:r>
                      <a:endParaRPr lang="en-US" sz="1100" dirty="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3"/>
                  </a:ext>
                </a:extLst>
              </a:tr>
              <a:tr h="657585">
                <a:tc>
                  <a:txBody>
                    <a:bodyPr/>
                    <a:lstStyle/>
                    <a:p>
                      <a:pPr algn="l">
                        <a:lnSpc>
                          <a:spcPts val="3359"/>
                        </a:lnSpc>
                        <a:defRPr/>
                      </a:pPr>
                      <a:endParaRPr lang="en-US" sz="1100" dirty="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endParaRPr lang="en-US" sz="1100" dirty="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4"/>
                  </a:ext>
                </a:extLst>
              </a:tr>
              <a:tr h="652603">
                <a:tc>
                  <a:txBody>
                    <a:bodyPr/>
                    <a:lstStyle/>
                    <a:p>
                      <a:pPr algn="l">
                        <a:lnSpc>
                          <a:spcPts val="3359"/>
                        </a:lnSpc>
                        <a:defRPr/>
                      </a:pPr>
                      <a:endParaRPr lang="en-US" sz="1100" dirty="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endParaRPr lang="en-US" sz="1100" dirty="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5"/>
                  </a:ext>
                </a:extLst>
              </a:tr>
              <a:tr h="652603">
                <a:tc>
                  <a:txBody>
                    <a:bodyPr/>
                    <a:lstStyle/>
                    <a:p>
                      <a:pPr algn="l">
                        <a:lnSpc>
                          <a:spcPts val="3359"/>
                        </a:lnSpc>
                        <a:defRPr/>
                      </a:pPr>
                      <a:endParaRPr lang="en-US" sz="1100" dirty="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3359"/>
                        </a:lnSpc>
                        <a:defRPr/>
                      </a:pPr>
                      <a:endParaRPr lang="en-US" sz="1100" dirty="0">
                        <a:solidFill>
                          <a:schemeClr val="bg1"/>
                        </a:solidFill>
                      </a:endParaRP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4" name="Group 4"/>
          <p:cNvGrpSpPr/>
          <p:nvPr/>
        </p:nvGrpSpPr>
        <p:grpSpPr>
          <a:xfrm>
            <a:off x="1751871" y="7043143"/>
            <a:ext cx="5544083" cy="1475121"/>
            <a:chOff x="0" y="0"/>
            <a:chExt cx="4182536" cy="1112852"/>
          </a:xfrm>
        </p:grpSpPr>
        <p:sp>
          <p:nvSpPr>
            <p:cNvPr id="5" name="Freeform 5"/>
            <p:cNvSpPr/>
            <p:nvPr/>
          </p:nvSpPr>
          <p:spPr>
            <a:xfrm>
              <a:off x="0" y="0"/>
              <a:ext cx="4182536" cy="1112852"/>
            </a:xfrm>
            <a:custGeom>
              <a:avLst/>
              <a:gdLst/>
              <a:ahLst/>
              <a:cxnLst/>
              <a:rect l="l" t="t" r="r" b="b"/>
              <a:pathLst>
                <a:path w="4182536" h="1112852">
                  <a:moveTo>
                    <a:pt x="41893" y="0"/>
                  </a:moveTo>
                  <a:lnTo>
                    <a:pt x="4140643" y="0"/>
                  </a:lnTo>
                  <a:cubicBezTo>
                    <a:pt x="4151754" y="0"/>
                    <a:pt x="4162409" y="4414"/>
                    <a:pt x="4170266" y="12270"/>
                  </a:cubicBezTo>
                  <a:cubicBezTo>
                    <a:pt x="4178122" y="20127"/>
                    <a:pt x="4182536" y="30782"/>
                    <a:pt x="4182536" y="41893"/>
                  </a:cubicBezTo>
                  <a:lnTo>
                    <a:pt x="4182536" y="1070959"/>
                  </a:lnTo>
                  <a:cubicBezTo>
                    <a:pt x="4182536" y="1082070"/>
                    <a:pt x="4178122" y="1092726"/>
                    <a:pt x="4170266" y="1100582"/>
                  </a:cubicBezTo>
                  <a:cubicBezTo>
                    <a:pt x="4162409" y="1108439"/>
                    <a:pt x="4151754" y="1112852"/>
                    <a:pt x="4140643" y="1112852"/>
                  </a:cubicBezTo>
                  <a:lnTo>
                    <a:pt x="41893" y="1112852"/>
                  </a:lnTo>
                  <a:cubicBezTo>
                    <a:pt x="30782" y="1112852"/>
                    <a:pt x="20127" y="1108439"/>
                    <a:pt x="12270" y="1100582"/>
                  </a:cubicBezTo>
                  <a:cubicBezTo>
                    <a:pt x="4414" y="1092726"/>
                    <a:pt x="0" y="1082070"/>
                    <a:pt x="0" y="1070959"/>
                  </a:cubicBezTo>
                  <a:lnTo>
                    <a:pt x="0" y="41893"/>
                  </a:lnTo>
                  <a:cubicBezTo>
                    <a:pt x="0" y="30782"/>
                    <a:pt x="4414" y="20127"/>
                    <a:pt x="12270" y="12270"/>
                  </a:cubicBezTo>
                  <a:cubicBezTo>
                    <a:pt x="20127" y="4414"/>
                    <a:pt x="30782" y="0"/>
                    <a:pt x="41893" y="0"/>
                  </a:cubicBezTo>
                  <a:close/>
                </a:path>
              </a:pathLst>
            </a:custGeom>
            <a:solidFill>
              <a:srgbClr val="E2F8DD"/>
            </a:solidFill>
            <a:ln cap="rnd">
              <a:noFill/>
              <a:prstDash val="sysDot"/>
              <a:round/>
            </a:ln>
          </p:spPr>
          <p:txBody>
            <a:bodyPr/>
            <a:lstStyle/>
            <a:p>
              <a:endParaRPr lang="es-PA" dirty="0"/>
            </a:p>
          </p:txBody>
        </p:sp>
        <p:sp>
          <p:nvSpPr>
            <p:cNvPr id="6" name="TextBox 6"/>
            <p:cNvSpPr txBox="1"/>
            <p:nvPr/>
          </p:nvSpPr>
          <p:spPr>
            <a:xfrm>
              <a:off x="0" y="-57150"/>
              <a:ext cx="4182536" cy="1170002"/>
            </a:xfrm>
            <a:prstGeom prst="rect">
              <a:avLst/>
            </a:prstGeom>
          </p:spPr>
          <p:txBody>
            <a:bodyPr lIns="254000" tIns="254000" rIns="254000" bIns="254000" rtlCol="0" anchor="ctr"/>
            <a:lstStyle/>
            <a:p>
              <a:pPr algn="l">
                <a:lnSpc>
                  <a:spcPts val="1960"/>
                </a:lnSpc>
              </a:pPr>
              <a:endParaRPr lang="en-US" sz="1400" dirty="0">
                <a:solidFill>
                  <a:srgbClr val="1B131B"/>
                </a:solidFill>
                <a:latin typeface="Codec Pro"/>
                <a:ea typeface="Codec Pro"/>
                <a:cs typeface="Codec Pro"/>
                <a:sym typeface="Codec Pro"/>
              </a:endParaRPr>
            </a:p>
          </p:txBody>
        </p:sp>
      </p:grpSp>
      <p:sp>
        <p:nvSpPr>
          <p:cNvPr id="7" name="TextBox 7"/>
          <p:cNvSpPr txBox="1"/>
          <p:nvPr/>
        </p:nvSpPr>
        <p:spPr>
          <a:xfrm>
            <a:off x="1987312" y="2030905"/>
            <a:ext cx="7278805" cy="1090042"/>
          </a:xfrm>
          <a:prstGeom prst="rect">
            <a:avLst/>
          </a:prstGeom>
        </p:spPr>
        <p:txBody>
          <a:bodyPr lIns="0" tIns="0" rIns="0" bIns="0" rtlCol="0" anchor="t">
            <a:spAutoFit/>
          </a:bodyPr>
          <a:lstStyle/>
          <a:p>
            <a:pPr algn="l">
              <a:lnSpc>
                <a:spcPts val="8499"/>
              </a:lnSpc>
            </a:pPr>
            <a:r>
              <a:rPr lang="en-US" sz="8499" b="1" dirty="0" err="1">
                <a:solidFill>
                  <a:srgbClr val="FFFFFF"/>
                </a:solidFill>
                <a:latin typeface="Codec Pro Bold"/>
                <a:ea typeface="Codec Pro Bold"/>
                <a:cs typeface="Codec Pro Bold"/>
                <a:sym typeface="Codec Pro Bold"/>
              </a:rPr>
              <a:t>Contenido</a:t>
            </a:r>
            <a:endParaRPr lang="en-US" sz="8499" b="1" dirty="0">
              <a:solidFill>
                <a:srgbClr val="FFFFFF"/>
              </a:solidFill>
              <a:latin typeface="Codec Pro Bold"/>
              <a:ea typeface="Codec Pro Bold"/>
              <a:cs typeface="Codec Pro Bold"/>
              <a:sym typeface="Codec Pro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2F8DD"/>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2005034"/>
            <a:ext cx="8281966" cy="8281966"/>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4906" t="-17179" r="-50642"/>
              </a:stretch>
            </a:blipFill>
          </p:spPr>
        </p:sp>
      </p:grpSp>
      <p:grpSp>
        <p:nvGrpSpPr>
          <p:cNvPr id="4" name="Group 4"/>
          <p:cNvGrpSpPr/>
          <p:nvPr/>
        </p:nvGrpSpPr>
        <p:grpSpPr>
          <a:xfrm>
            <a:off x="1580294" y="7997446"/>
            <a:ext cx="5121378" cy="1260854"/>
            <a:chOff x="0" y="0"/>
            <a:chExt cx="7592142" cy="1869142"/>
          </a:xfrm>
        </p:grpSpPr>
        <p:sp>
          <p:nvSpPr>
            <p:cNvPr id="5" name="Freeform 5"/>
            <p:cNvSpPr/>
            <p:nvPr/>
          </p:nvSpPr>
          <p:spPr>
            <a:xfrm>
              <a:off x="0" y="0"/>
              <a:ext cx="7592142" cy="1869142"/>
            </a:xfrm>
            <a:custGeom>
              <a:avLst/>
              <a:gdLst/>
              <a:ahLst/>
              <a:cxnLst/>
              <a:rect l="l" t="t" r="r" b="b"/>
              <a:pathLst>
                <a:path w="7592142" h="1869142">
                  <a:moveTo>
                    <a:pt x="45351" y="0"/>
                  </a:moveTo>
                  <a:lnTo>
                    <a:pt x="7546791" y="0"/>
                  </a:lnTo>
                  <a:cubicBezTo>
                    <a:pt x="7571838" y="0"/>
                    <a:pt x="7592142" y="20304"/>
                    <a:pt x="7592142" y="45351"/>
                  </a:cubicBezTo>
                  <a:lnTo>
                    <a:pt x="7592142" y="1823792"/>
                  </a:lnTo>
                  <a:cubicBezTo>
                    <a:pt x="7592142" y="1848838"/>
                    <a:pt x="7571838" y="1869142"/>
                    <a:pt x="7546791" y="1869142"/>
                  </a:cubicBezTo>
                  <a:lnTo>
                    <a:pt x="45351" y="1869142"/>
                  </a:lnTo>
                  <a:cubicBezTo>
                    <a:pt x="20304" y="1869142"/>
                    <a:pt x="0" y="1848838"/>
                    <a:pt x="0" y="1823792"/>
                  </a:cubicBezTo>
                  <a:lnTo>
                    <a:pt x="0" y="45351"/>
                  </a:lnTo>
                  <a:cubicBezTo>
                    <a:pt x="0" y="20304"/>
                    <a:pt x="20304" y="0"/>
                    <a:pt x="45351" y="0"/>
                  </a:cubicBezTo>
                  <a:close/>
                </a:path>
              </a:pathLst>
            </a:custGeom>
            <a:solidFill>
              <a:srgbClr val="E2F8DD"/>
            </a:solidFill>
            <a:ln cap="rnd">
              <a:noFill/>
              <a:prstDash val="sysDot"/>
              <a:round/>
            </a:ln>
          </p:spPr>
        </p:sp>
        <p:sp>
          <p:nvSpPr>
            <p:cNvPr id="6" name="TextBox 6"/>
            <p:cNvSpPr txBox="1"/>
            <p:nvPr/>
          </p:nvSpPr>
          <p:spPr>
            <a:xfrm>
              <a:off x="0" y="-57150"/>
              <a:ext cx="7592142" cy="1926292"/>
            </a:xfrm>
            <a:prstGeom prst="rect">
              <a:avLst/>
            </a:prstGeom>
          </p:spPr>
          <p:txBody>
            <a:bodyPr lIns="254000" tIns="254000" rIns="254000" bIns="254000" rtlCol="0" anchor="ctr"/>
            <a:lstStyle/>
            <a:p>
              <a:pPr algn="ctr">
                <a:lnSpc>
                  <a:spcPts val="1960"/>
                </a:lnSpc>
              </a:pPr>
              <a:r>
                <a:rPr lang="es-PA" sz="1600" b="1" i="0" dirty="0">
                  <a:effectLst/>
                  <a:latin typeface="Ginto"/>
                </a:rPr>
                <a:t>Apache Spark</a:t>
              </a:r>
              <a:r>
                <a:rPr lang="es-PA" sz="1600" b="0" i="0" dirty="0">
                  <a:effectLst/>
                  <a:latin typeface="Ginto"/>
                </a:rPr>
                <a:t> es un sistema de procesamiento distribuido de código abierto utilizado para cargas de trabajo de Big Data</a:t>
              </a:r>
              <a:endParaRPr lang="en-US" sz="1600" dirty="0">
                <a:latin typeface="Codec Pro"/>
                <a:ea typeface="Codec Pro"/>
                <a:cs typeface="Codec Pro"/>
                <a:sym typeface="Codec Pro"/>
              </a:endParaRPr>
            </a:p>
          </p:txBody>
        </p:sp>
      </p:grpSp>
      <p:sp>
        <p:nvSpPr>
          <p:cNvPr id="7" name="Freeform 7"/>
          <p:cNvSpPr/>
          <p:nvPr/>
        </p:nvSpPr>
        <p:spPr>
          <a:xfrm rot="-1066964">
            <a:off x="11855726" y="8241454"/>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3">
              <a:alphaModFix amt="10999"/>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8620828" y="1181100"/>
            <a:ext cx="8929665" cy="3093026"/>
          </a:xfrm>
          <a:prstGeom prst="rect">
            <a:avLst/>
          </a:prstGeom>
        </p:spPr>
        <p:txBody>
          <a:bodyPr wrap="square" lIns="0" tIns="0" rIns="0" bIns="0" rtlCol="0" anchor="t">
            <a:spAutoFit/>
          </a:bodyPr>
          <a:lstStyle/>
          <a:p>
            <a:pPr algn="l">
              <a:lnSpc>
                <a:spcPts val="8250"/>
              </a:lnSpc>
            </a:pPr>
            <a:r>
              <a:rPr lang="en-US" sz="5400" b="1" dirty="0" err="1">
                <a:solidFill>
                  <a:srgbClr val="00991A"/>
                </a:solidFill>
                <a:latin typeface="Codec Pro Bold"/>
                <a:ea typeface="Codec Pro Bold"/>
                <a:cs typeface="Codec Pro Bold"/>
                <a:sym typeface="Codec Pro Bold"/>
              </a:rPr>
              <a:t>Qué</a:t>
            </a:r>
            <a:r>
              <a:rPr lang="en-US" sz="5400" b="1" dirty="0">
                <a:solidFill>
                  <a:srgbClr val="00991A"/>
                </a:solidFill>
                <a:latin typeface="Codec Pro Bold"/>
                <a:ea typeface="Codec Pro Bold"/>
                <a:cs typeface="Codec Pro Bold"/>
                <a:sym typeface="Codec Pro Bold"/>
              </a:rPr>
              <a:t> es Apache Spark </a:t>
            </a:r>
          </a:p>
          <a:p>
            <a:pPr algn="l">
              <a:lnSpc>
                <a:spcPts val="8250"/>
              </a:lnSpc>
            </a:pPr>
            <a:r>
              <a:rPr lang="en-US" sz="5400" b="1" dirty="0">
                <a:solidFill>
                  <a:srgbClr val="1B131B"/>
                </a:solidFill>
                <a:latin typeface="Codec Pro Bold"/>
                <a:ea typeface="Codec Pro Bold"/>
                <a:cs typeface="Codec Pro Bold"/>
                <a:sym typeface="Codec Pro Bold"/>
              </a:rPr>
              <a:t>Y </a:t>
            </a:r>
            <a:r>
              <a:rPr lang="en-US" sz="5400" b="1" dirty="0" err="1">
                <a:solidFill>
                  <a:srgbClr val="1B131B"/>
                </a:solidFill>
                <a:latin typeface="Codec Pro Bold"/>
                <a:ea typeface="Codec Pro Bold"/>
                <a:cs typeface="Codec Pro Bold"/>
                <a:sym typeface="Codec Pro Bold"/>
              </a:rPr>
              <a:t>por</a:t>
            </a:r>
            <a:r>
              <a:rPr lang="en-US" sz="5400" b="1" dirty="0">
                <a:solidFill>
                  <a:srgbClr val="1B131B"/>
                </a:solidFill>
                <a:latin typeface="Codec Pro Bold"/>
                <a:ea typeface="Codec Pro Bold"/>
                <a:cs typeface="Codec Pro Bold"/>
                <a:sym typeface="Codec Pro Bold"/>
              </a:rPr>
              <a:t> </a:t>
            </a:r>
            <a:r>
              <a:rPr lang="en-US" sz="5400" b="1" dirty="0" err="1">
                <a:solidFill>
                  <a:srgbClr val="1B131B"/>
                </a:solidFill>
                <a:latin typeface="Codec Pro Bold"/>
                <a:ea typeface="Codec Pro Bold"/>
                <a:cs typeface="Codec Pro Bold"/>
                <a:sym typeface="Codec Pro Bold"/>
              </a:rPr>
              <a:t>qué</a:t>
            </a:r>
            <a:r>
              <a:rPr lang="en-US" sz="5400" b="1" dirty="0">
                <a:solidFill>
                  <a:srgbClr val="1B131B"/>
                </a:solidFill>
                <a:latin typeface="Codec Pro Bold"/>
                <a:ea typeface="Codec Pro Bold"/>
                <a:cs typeface="Codec Pro Bold"/>
                <a:sym typeface="Codec Pro Bold"/>
              </a:rPr>
              <a:t> es </a:t>
            </a:r>
            <a:r>
              <a:rPr lang="en-US" sz="5400" b="1" dirty="0" err="1">
                <a:solidFill>
                  <a:srgbClr val="1B131B"/>
                </a:solidFill>
                <a:latin typeface="Codec Pro Bold"/>
                <a:ea typeface="Codec Pro Bold"/>
                <a:cs typeface="Codec Pro Bold"/>
                <a:sym typeface="Codec Pro Bold"/>
              </a:rPr>
              <a:t>importante</a:t>
            </a:r>
            <a:r>
              <a:rPr lang="en-US" sz="5400" b="1" dirty="0">
                <a:solidFill>
                  <a:srgbClr val="1B131B"/>
                </a:solidFill>
                <a:latin typeface="Codec Pro Bold"/>
                <a:ea typeface="Codec Pro Bold"/>
                <a:cs typeface="Codec Pro Bold"/>
                <a:sym typeface="Codec Pro Bold"/>
              </a:rPr>
              <a:t> </a:t>
            </a:r>
            <a:r>
              <a:rPr lang="en-US" sz="5400" b="1" dirty="0" err="1">
                <a:solidFill>
                  <a:srgbClr val="1B131B"/>
                </a:solidFill>
                <a:latin typeface="Codec Pro Bold"/>
                <a:ea typeface="Codec Pro Bold"/>
                <a:cs typeface="Codec Pro Bold"/>
                <a:sym typeface="Codec Pro Bold"/>
              </a:rPr>
              <a:t>en</a:t>
            </a:r>
            <a:r>
              <a:rPr lang="en-US" sz="5400" b="1" dirty="0">
                <a:solidFill>
                  <a:srgbClr val="1B131B"/>
                </a:solidFill>
                <a:latin typeface="Codec Pro Bold"/>
                <a:ea typeface="Codec Pro Bold"/>
                <a:cs typeface="Codec Pro Bold"/>
                <a:sym typeface="Codec Pro Bold"/>
              </a:rPr>
              <a:t> </a:t>
            </a:r>
            <a:r>
              <a:rPr lang="en-US" sz="5400" b="1" dirty="0" err="1">
                <a:solidFill>
                  <a:srgbClr val="1B131B"/>
                </a:solidFill>
                <a:latin typeface="Codec Pro Bold"/>
                <a:ea typeface="Codec Pro Bold"/>
                <a:cs typeface="Codec Pro Bold"/>
                <a:sym typeface="Codec Pro Bold"/>
              </a:rPr>
              <a:t>el</a:t>
            </a:r>
            <a:r>
              <a:rPr lang="en-US" sz="5400" b="1" dirty="0">
                <a:solidFill>
                  <a:srgbClr val="1B131B"/>
                </a:solidFill>
                <a:latin typeface="Codec Pro Bold"/>
                <a:ea typeface="Codec Pro Bold"/>
                <a:cs typeface="Codec Pro Bold"/>
                <a:sym typeface="Codec Pro Bold"/>
              </a:rPr>
              <a:t> </a:t>
            </a:r>
            <a:r>
              <a:rPr lang="en-US" sz="5400" b="1" dirty="0" err="1">
                <a:solidFill>
                  <a:srgbClr val="1B131B"/>
                </a:solidFill>
                <a:latin typeface="Codec Pro Bold"/>
                <a:ea typeface="Codec Pro Bold"/>
                <a:cs typeface="Codec Pro Bold"/>
                <a:sym typeface="Codec Pro Bold"/>
              </a:rPr>
              <a:t>mundo</a:t>
            </a:r>
            <a:r>
              <a:rPr lang="en-US" sz="5400" b="1" dirty="0">
                <a:solidFill>
                  <a:srgbClr val="1B131B"/>
                </a:solidFill>
                <a:latin typeface="Codec Pro Bold"/>
                <a:ea typeface="Codec Pro Bold"/>
                <a:cs typeface="Codec Pro Bold"/>
                <a:sym typeface="Codec Pro Bold"/>
              </a:rPr>
              <a:t> del Big Data?</a:t>
            </a:r>
          </a:p>
        </p:txBody>
      </p:sp>
      <p:sp>
        <p:nvSpPr>
          <p:cNvPr id="9" name="TextBox 9"/>
          <p:cNvSpPr txBox="1"/>
          <p:nvPr/>
        </p:nvSpPr>
        <p:spPr>
          <a:xfrm>
            <a:off x="8675585" y="4739501"/>
            <a:ext cx="8820150" cy="3888372"/>
          </a:xfrm>
          <a:prstGeom prst="rect">
            <a:avLst/>
          </a:prstGeom>
        </p:spPr>
        <p:txBody>
          <a:bodyPr wrap="square" lIns="0" tIns="0" rIns="0" bIns="0" rtlCol="0" anchor="t">
            <a:spAutoFit/>
          </a:bodyPr>
          <a:lstStyle/>
          <a:p>
            <a:pPr algn="just">
              <a:lnSpc>
                <a:spcPts val="3359"/>
              </a:lnSpc>
            </a:pPr>
            <a:r>
              <a:rPr lang="en-US" sz="2400" dirty="0">
                <a:solidFill>
                  <a:srgbClr val="1B131B"/>
                </a:solidFill>
                <a:latin typeface="Codec Pro"/>
                <a:ea typeface="Codec Pro"/>
                <a:cs typeface="Codec Pro"/>
                <a:sym typeface="Codec Pro"/>
              </a:rPr>
              <a:t>Spark es un </a:t>
            </a:r>
            <a:r>
              <a:rPr lang="en-US" sz="2400" dirty="0" err="1">
                <a:solidFill>
                  <a:srgbClr val="1B131B"/>
                </a:solidFill>
                <a:latin typeface="Codec Pro"/>
                <a:ea typeface="Codec Pro"/>
                <a:cs typeface="Codec Pro"/>
                <a:sym typeface="Codec Pro"/>
              </a:rPr>
              <a:t>potente</a:t>
            </a:r>
            <a:r>
              <a:rPr lang="en-US" sz="2400" dirty="0">
                <a:solidFill>
                  <a:srgbClr val="1B131B"/>
                </a:solidFill>
                <a:latin typeface="Codec Pro"/>
                <a:ea typeface="Codec Pro"/>
                <a:cs typeface="Codec Pro"/>
                <a:sym typeface="Codec Pro"/>
              </a:rPr>
              <a:t> motor de </a:t>
            </a:r>
            <a:r>
              <a:rPr lang="en-US" sz="2400" dirty="0" err="1">
                <a:solidFill>
                  <a:srgbClr val="1B131B"/>
                </a:solidFill>
                <a:latin typeface="Codec Pro"/>
                <a:ea typeface="Codec Pro"/>
                <a:cs typeface="Codec Pro"/>
                <a:sym typeface="Codec Pro"/>
              </a:rPr>
              <a:t>análisis</a:t>
            </a:r>
            <a:r>
              <a:rPr lang="en-US" sz="2400" dirty="0">
                <a:solidFill>
                  <a:srgbClr val="1B131B"/>
                </a:solidFill>
                <a:latin typeface="Codec Pro"/>
                <a:ea typeface="Codec Pro"/>
                <a:cs typeface="Codec Pro"/>
                <a:sym typeface="Codec Pro"/>
              </a:rPr>
              <a:t> para </a:t>
            </a:r>
            <a:r>
              <a:rPr lang="en-US" sz="2400" dirty="0" err="1">
                <a:solidFill>
                  <a:srgbClr val="1B131B"/>
                </a:solidFill>
                <a:latin typeface="Codec Pro"/>
                <a:ea typeface="Codec Pro"/>
                <a:cs typeface="Codec Pro"/>
                <a:sym typeface="Codec Pro"/>
              </a:rPr>
              <a:t>el</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procesamiento</a:t>
            </a:r>
            <a:r>
              <a:rPr lang="en-US" sz="2400" dirty="0">
                <a:solidFill>
                  <a:srgbClr val="1B131B"/>
                </a:solidFill>
                <a:latin typeface="Codec Pro"/>
                <a:ea typeface="Codec Pro"/>
                <a:cs typeface="Codec Pro"/>
                <a:sym typeface="Codec Pro"/>
              </a:rPr>
              <a:t> de </a:t>
            </a:r>
            <a:r>
              <a:rPr lang="en-US" sz="2400" dirty="0" err="1">
                <a:solidFill>
                  <a:srgbClr val="1B131B"/>
                </a:solidFill>
                <a:latin typeface="Codec Pro"/>
                <a:ea typeface="Codec Pro"/>
                <a:cs typeface="Codec Pro"/>
                <a:sym typeface="Codec Pro"/>
              </a:rPr>
              <a:t>datos</a:t>
            </a:r>
            <a:r>
              <a:rPr lang="en-US" sz="2400" dirty="0">
                <a:solidFill>
                  <a:srgbClr val="1B131B"/>
                </a:solidFill>
                <a:latin typeface="Codec Pro"/>
                <a:ea typeface="Codec Pro"/>
                <a:cs typeface="Codec Pro"/>
                <a:sym typeface="Codec Pro"/>
              </a:rPr>
              <a:t> a gran </a:t>
            </a:r>
            <a:r>
              <a:rPr lang="en-US" sz="2400" dirty="0" err="1">
                <a:solidFill>
                  <a:srgbClr val="1B131B"/>
                </a:solidFill>
                <a:latin typeface="Codec Pro"/>
                <a:ea typeface="Codec Pro"/>
                <a:cs typeface="Codec Pro"/>
                <a:sym typeface="Codec Pro"/>
              </a:rPr>
              <a:t>escala</a:t>
            </a:r>
            <a:r>
              <a:rPr lang="en-US" sz="2400" dirty="0">
                <a:solidFill>
                  <a:srgbClr val="1B131B"/>
                </a:solidFill>
                <a:latin typeface="Codec Pro"/>
                <a:ea typeface="Codec Pro"/>
                <a:cs typeface="Codec Pro"/>
                <a:sym typeface="Codec Pro"/>
              </a:rPr>
              <a:t> que </a:t>
            </a:r>
            <a:r>
              <a:rPr lang="en-US" sz="2400" dirty="0" err="1">
                <a:solidFill>
                  <a:srgbClr val="1B131B"/>
                </a:solidFill>
                <a:latin typeface="Codec Pro"/>
                <a:ea typeface="Codec Pro"/>
                <a:cs typeface="Codec Pro"/>
                <a:sym typeface="Codec Pro"/>
              </a:rPr>
              <a:t>apunta</a:t>
            </a:r>
            <a:r>
              <a:rPr lang="en-US" sz="2400" dirty="0">
                <a:solidFill>
                  <a:srgbClr val="1B131B"/>
                </a:solidFill>
                <a:latin typeface="Codec Pro"/>
                <a:ea typeface="Codec Pro"/>
                <a:cs typeface="Codec Pro"/>
                <a:sym typeface="Codec Pro"/>
              </a:rPr>
              <a:t> a la </a:t>
            </a:r>
            <a:r>
              <a:rPr lang="en-US" sz="2400" dirty="0" err="1">
                <a:solidFill>
                  <a:srgbClr val="1B131B"/>
                </a:solidFill>
                <a:latin typeface="Codec Pro"/>
                <a:ea typeface="Codec Pro"/>
                <a:cs typeface="Codec Pro"/>
                <a:sym typeface="Codec Pro"/>
              </a:rPr>
              <a:t>velocidad</a:t>
            </a:r>
            <a:r>
              <a:rPr lang="en-US" sz="2400" dirty="0">
                <a:solidFill>
                  <a:srgbClr val="1B131B"/>
                </a:solidFill>
                <a:latin typeface="Codec Pro"/>
                <a:ea typeface="Codec Pro"/>
                <a:cs typeface="Codec Pro"/>
                <a:sym typeface="Codec Pro"/>
              </a:rPr>
              <a:t>, la </a:t>
            </a:r>
            <a:r>
              <a:rPr lang="en-US" sz="2400" dirty="0" err="1">
                <a:solidFill>
                  <a:srgbClr val="1B131B"/>
                </a:solidFill>
                <a:latin typeface="Codec Pro"/>
                <a:ea typeface="Codec Pro"/>
                <a:cs typeface="Codec Pro"/>
                <a:sym typeface="Codec Pro"/>
              </a:rPr>
              <a:t>facilidad</a:t>
            </a:r>
            <a:r>
              <a:rPr lang="en-US" sz="2400" dirty="0">
                <a:solidFill>
                  <a:srgbClr val="1B131B"/>
                </a:solidFill>
                <a:latin typeface="Codec Pro"/>
                <a:ea typeface="Codec Pro"/>
                <a:cs typeface="Codec Pro"/>
                <a:sym typeface="Codec Pro"/>
              </a:rPr>
              <a:t> de </a:t>
            </a:r>
            <a:r>
              <a:rPr lang="en-US" sz="2400" dirty="0" err="1">
                <a:solidFill>
                  <a:srgbClr val="1B131B"/>
                </a:solidFill>
                <a:latin typeface="Codec Pro"/>
                <a:ea typeface="Codec Pro"/>
                <a:cs typeface="Codec Pro"/>
                <a:sym typeface="Codec Pro"/>
              </a:rPr>
              <a:t>uso</a:t>
            </a:r>
            <a:r>
              <a:rPr lang="en-US" sz="2400" dirty="0">
                <a:solidFill>
                  <a:srgbClr val="1B131B"/>
                </a:solidFill>
                <a:latin typeface="Codec Pro"/>
                <a:ea typeface="Codec Pro"/>
                <a:cs typeface="Codec Pro"/>
                <a:sym typeface="Codec Pro"/>
              </a:rPr>
              <a:t> y la </a:t>
            </a:r>
            <a:r>
              <a:rPr lang="en-US" sz="2400" dirty="0" err="1">
                <a:solidFill>
                  <a:srgbClr val="1B131B"/>
                </a:solidFill>
                <a:latin typeface="Codec Pro"/>
                <a:ea typeface="Codec Pro"/>
                <a:cs typeface="Codec Pro"/>
                <a:sym typeface="Codec Pro"/>
              </a:rPr>
              <a:t>extensibilidad</a:t>
            </a:r>
            <a:r>
              <a:rPr lang="en-US" sz="2400" dirty="0">
                <a:solidFill>
                  <a:srgbClr val="1B131B"/>
                </a:solidFill>
                <a:latin typeface="Codec Pro"/>
                <a:ea typeface="Codec Pro"/>
                <a:cs typeface="Codec Pro"/>
                <a:sym typeface="Codec Pro"/>
              </a:rPr>
              <a:t> para </a:t>
            </a:r>
            <a:r>
              <a:rPr lang="en-US" sz="2400" dirty="0" err="1">
                <a:solidFill>
                  <a:srgbClr val="1B131B"/>
                </a:solidFill>
                <a:latin typeface="Codec Pro"/>
                <a:ea typeface="Codec Pro"/>
                <a:cs typeface="Codec Pro"/>
                <a:sym typeface="Codec Pro"/>
              </a:rPr>
              <a:t>aplicaciones</a:t>
            </a:r>
            <a:r>
              <a:rPr lang="en-US" sz="2400" dirty="0">
                <a:solidFill>
                  <a:srgbClr val="1B131B"/>
                </a:solidFill>
                <a:latin typeface="Codec Pro"/>
                <a:ea typeface="Codec Pro"/>
                <a:cs typeface="Codec Pro"/>
                <a:sym typeface="Codec Pro"/>
              </a:rPr>
              <a:t> de big data. Es </a:t>
            </a:r>
            <a:r>
              <a:rPr lang="en-US" sz="2400" dirty="0" err="1">
                <a:solidFill>
                  <a:srgbClr val="1B131B"/>
                </a:solidFill>
                <a:latin typeface="Codec Pro"/>
                <a:ea typeface="Codec Pro"/>
                <a:cs typeface="Codec Pro"/>
                <a:sym typeface="Codec Pro"/>
              </a:rPr>
              <a:t>una</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tecnología</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probada</a:t>
            </a:r>
            <a:r>
              <a:rPr lang="en-US" sz="2400" dirty="0">
                <a:solidFill>
                  <a:srgbClr val="1B131B"/>
                </a:solidFill>
                <a:latin typeface="Codec Pro"/>
                <a:ea typeface="Codec Pro"/>
                <a:cs typeface="Codec Pro"/>
                <a:sym typeface="Codec Pro"/>
              </a:rPr>
              <a:t> y </a:t>
            </a:r>
            <a:r>
              <a:rPr lang="en-US" sz="2400" dirty="0" err="1">
                <a:solidFill>
                  <a:srgbClr val="1B131B"/>
                </a:solidFill>
                <a:latin typeface="Codec Pro"/>
                <a:ea typeface="Codec Pro"/>
                <a:cs typeface="Codec Pro"/>
                <a:sym typeface="Codec Pro"/>
              </a:rPr>
              <a:t>ampliamente</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adoptada</a:t>
            </a:r>
            <a:r>
              <a:rPr lang="en-US" sz="2400" dirty="0">
                <a:solidFill>
                  <a:srgbClr val="1B131B"/>
                </a:solidFill>
                <a:latin typeface="Codec Pro"/>
                <a:ea typeface="Codec Pro"/>
                <a:cs typeface="Codec Pro"/>
                <a:sym typeface="Codec Pro"/>
              </a:rPr>
              <a:t> que </a:t>
            </a:r>
            <a:r>
              <a:rPr lang="en-US" sz="2400" dirty="0" err="1">
                <a:solidFill>
                  <a:srgbClr val="1B131B"/>
                </a:solidFill>
                <a:latin typeface="Codec Pro"/>
                <a:ea typeface="Codec Pro"/>
                <a:cs typeface="Codec Pro"/>
                <a:sym typeface="Codec Pro"/>
              </a:rPr>
              <a:t>utilizan</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muchas</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empresas</a:t>
            </a:r>
            <a:r>
              <a:rPr lang="en-US" sz="2400" dirty="0">
                <a:solidFill>
                  <a:srgbClr val="1B131B"/>
                </a:solidFill>
                <a:latin typeface="Codec Pro"/>
                <a:ea typeface="Codec Pro"/>
                <a:cs typeface="Codec Pro"/>
                <a:sym typeface="Codec Pro"/>
              </a:rPr>
              <a:t> que </a:t>
            </a:r>
            <a:r>
              <a:rPr lang="en-US" sz="2400" dirty="0" err="1">
                <a:solidFill>
                  <a:srgbClr val="1B131B"/>
                </a:solidFill>
                <a:latin typeface="Codec Pro"/>
                <a:ea typeface="Codec Pro"/>
                <a:cs typeface="Codec Pro"/>
                <a:sym typeface="Codec Pro"/>
              </a:rPr>
              <a:t>manejan</a:t>
            </a:r>
            <a:r>
              <a:rPr lang="en-US" sz="2400" dirty="0">
                <a:solidFill>
                  <a:srgbClr val="1B131B"/>
                </a:solidFill>
                <a:latin typeface="Codec Pro"/>
                <a:ea typeface="Codec Pro"/>
                <a:cs typeface="Codec Pro"/>
                <a:sym typeface="Codec Pro"/>
              </a:rPr>
              <a:t> big data </a:t>
            </a:r>
            <a:r>
              <a:rPr lang="en-US" sz="2400" dirty="0" err="1">
                <a:solidFill>
                  <a:srgbClr val="1B131B"/>
                </a:solidFill>
                <a:latin typeface="Codec Pro"/>
                <a:ea typeface="Codec Pro"/>
                <a:cs typeface="Codec Pro"/>
                <a:sym typeface="Codec Pro"/>
              </a:rPr>
              <a:t>todos</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los</a:t>
            </a:r>
            <a:r>
              <a:rPr lang="en-US" sz="2400" dirty="0">
                <a:solidFill>
                  <a:srgbClr val="1B131B"/>
                </a:solidFill>
                <a:latin typeface="Codec Pro"/>
                <a:ea typeface="Codec Pro"/>
                <a:cs typeface="Codec Pro"/>
                <a:sym typeface="Codec Pro"/>
              </a:rPr>
              <a:t> días. </a:t>
            </a:r>
            <a:r>
              <a:rPr lang="en-US" sz="2400" dirty="0" err="1">
                <a:solidFill>
                  <a:srgbClr val="1B131B"/>
                </a:solidFill>
                <a:latin typeface="Codec Pro"/>
                <a:ea typeface="Codec Pro"/>
                <a:cs typeface="Codec Pro"/>
                <a:sym typeface="Codec Pro"/>
              </a:rPr>
              <a:t>Aunque</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el</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lenguaje</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nativo</a:t>
            </a:r>
            <a:r>
              <a:rPr lang="en-US" sz="2400" dirty="0">
                <a:solidFill>
                  <a:srgbClr val="1B131B"/>
                </a:solidFill>
                <a:latin typeface="Codec Pro"/>
                <a:ea typeface="Codec Pro"/>
                <a:cs typeface="Codec Pro"/>
                <a:sym typeface="Codec Pro"/>
              </a:rPr>
              <a:t>” de Spark es Scala (la mayor </a:t>
            </a:r>
            <a:r>
              <a:rPr lang="en-US" sz="2400" dirty="0" err="1">
                <a:solidFill>
                  <a:srgbClr val="1B131B"/>
                </a:solidFill>
                <a:latin typeface="Codec Pro"/>
                <a:ea typeface="Codec Pro"/>
                <a:cs typeface="Codec Pro"/>
                <a:sym typeface="Codec Pro"/>
              </a:rPr>
              <a:t>parte</a:t>
            </a:r>
            <a:r>
              <a:rPr lang="en-US" sz="2400" dirty="0">
                <a:solidFill>
                  <a:srgbClr val="1B131B"/>
                </a:solidFill>
                <a:latin typeface="Codec Pro"/>
                <a:ea typeface="Codec Pro"/>
                <a:cs typeface="Codec Pro"/>
                <a:sym typeface="Codec Pro"/>
              </a:rPr>
              <a:t> de Spark </a:t>
            </a:r>
            <a:r>
              <a:rPr lang="en-US" sz="2400" dirty="0" err="1">
                <a:solidFill>
                  <a:srgbClr val="1B131B"/>
                </a:solidFill>
                <a:latin typeface="Codec Pro"/>
                <a:ea typeface="Codec Pro"/>
                <a:cs typeface="Codec Pro"/>
                <a:sym typeface="Codec Pro"/>
              </a:rPr>
              <a:t>está</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desarrollado</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en</a:t>
            </a:r>
            <a:r>
              <a:rPr lang="en-US" sz="2400" dirty="0">
                <a:solidFill>
                  <a:srgbClr val="1B131B"/>
                </a:solidFill>
                <a:latin typeface="Codec Pro"/>
                <a:ea typeface="Codec Pro"/>
                <a:cs typeface="Codec Pro"/>
                <a:sym typeface="Codec Pro"/>
              </a:rPr>
              <a:t> Scala), </a:t>
            </a:r>
            <a:r>
              <a:rPr lang="en-US" sz="2400" dirty="0" err="1">
                <a:solidFill>
                  <a:srgbClr val="1B131B"/>
                </a:solidFill>
                <a:latin typeface="Codec Pro"/>
                <a:ea typeface="Codec Pro"/>
                <a:cs typeface="Codec Pro"/>
                <a:sym typeface="Codec Pro"/>
              </a:rPr>
              <a:t>también</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proporciona</a:t>
            </a:r>
            <a:r>
              <a:rPr lang="en-US" sz="2400" dirty="0">
                <a:solidFill>
                  <a:srgbClr val="1B131B"/>
                </a:solidFill>
                <a:latin typeface="Codec Pro"/>
                <a:ea typeface="Codec Pro"/>
                <a:cs typeface="Codec Pro"/>
                <a:sym typeface="Codec Pro"/>
              </a:rPr>
              <a:t> API de alto </a:t>
            </a:r>
            <a:r>
              <a:rPr lang="en-US" sz="2400" dirty="0" err="1">
                <a:solidFill>
                  <a:srgbClr val="1B131B"/>
                </a:solidFill>
                <a:latin typeface="Codec Pro"/>
                <a:ea typeface="Codec Pro"/>
                <a:cs typeface="Codec Pro"/>
                <a:sym typeface="Codec Pro"/>
              </a:rPr>
              <a:t>nivel</a:t>
            </a:r>
            <a:r>
              <a:rPr lang="en-US" sz="2400" dirty="0">
                <a:solidFill>
                  <a:srgbClr val="1B131B"/>
                </a:solidFill>
                <a:latin typeface="Codec Pro"/>
                <a:ea typeface="Codec Pro"/>
                <a:cs typeface="Codec Pro"/>
                <a:sym typeface="Codec Pro"/>
              </a:rPr>
              <a:t> </a:t>
            </a:r>
            <a:r>
              <a:rPr lang="en-US" sz="2400" dirty="0" err="1">
                <a:solidFill>
                  <a:srgbClr val="1B131B"/>
                </a:solidFill>
                <a:latin typeface="Codec Pro"/>
                <a:ea typeface="Codec Pro"/>
                <a:cs typeface="Codec Pro"/>
                <a:sym typeface="Codec Pro"/>
              </a:rPr>
              <a:t>en</a:t>
            </a:r>
            <a:r>
              <a:rPr lang="en-US" sz="2400" dirty="0">
                <a:solidFill>
                  <a:srgbClr val="1B131B"/>
                </a:solidFill>
                <a:latin typeface="Codec Pro"/>
                <a:ea typeface="Codec Pro"/>
                <a:cs typeface="Codec Pro"/>
                <a:sym typeface="Codec Pro"/>
              </a:rPr>
              <a:t> Java, Python y 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sp>
        <p:nvSpPr>
          <p:cNvPr id="2" name="Freeform 2"/>
          <p:cNvSpPr/>
          <p:nvPr/>
        </p:nvSpPr>
        <p:spPr>
          <a:xfrm>
            <a:off x="1651658" y="7812263"/>
            <a:ext cx="14984685" cy="5421731"/>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4">
              <a:alphaModFix amt="86000"/>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9359966" y="7505701"/>
            <a:ext cx="6413434" cy="1752600"/>
            <a:chOff x="0" y="0"/>
            <a:chExt cx="7531031" cy="1842916"/>
          </a:xfrm>
        </p:grpSpPr>
        <p:sp>
          <p:nvSpPr>
            <p:cNvPr id="5" name="Freeform 5"/>
            <p:cNvSpPr/>
            <p:nvPr/>
          </p:nvSpPr>
          <p:spPr>
            <a:xfrm>
              <a:off x="0" y="0"/>
              <a:ext cx="7531031" cy="1842916"/>
            </a:xfrm>
            <a:custGeom>
              <a:avLst/>
              <a:gdLst/>
              <a:ahLst/>
              <a:cxnLst/>
              <a:rect l="l" t="t" r="r" b="b"/>
              <a:pathLst>
                <a:path w="7531031" h="1842916">
                  <a:moveTo>
                    <a:pt x="45719" y="0"/>
                  </a:moveTo>
                  <a:lnTo>
                    <a:pt x="7485312" y="0"/>
                  </a:lnTo>
                  <a:cubicBezTo>
                    <a:pt x="7510562" y="0"/>
                    <a:pt x="7531031" y="20469"/>
                    <a:pt x="7531031" y="45719"/>
                  </a:cubicBezTo>
                  <a:lnTo>
                    <a:pt x="7531031" y="1797198"/>
                  </a:lnTo>
                  <a:cubicBezTo>
                    <a:pt x="7531031" y="1822447"/>
                    <a:pt x="7510562" y="1842916"/>
                    <a:pt x="7485312" y="1842916"/>
                  </a:cubicBezTo>
                  <a:lnTo>
                    <a:pt x="45719" y="1842916"/>
                  </a:lnTo>
                  <a:cubicBezTo>
                    <a:pt x="20469" y="1842916"/>
                    <a:pt x="0" y="1822447"/>
                    <a:pt x="0" y="1797198"/>
                  </a:cubicBezTo>
                  <a:lnTo>
                    <a:pt x="0" y="45719"/>
                  </a:lnTo>
                  <a:cubicBezTo>
                    <a:pt x="0" y="20469"/>
                    <a:pt x="20469" y="0"/>
                    <a:pt x="45719" y="0"/>
                  </a:cubicBezTo>
                  <a:close/>
                </a:path>
              </a:pathLst>
            </a:custGeom>
            <a:solidFill>
              <a:srgbClr val="E2F8DD"/>
            </a:solidFill>
            <a:ln cap="rnd">
              <a:noFill/>
              <a:prstDash val="sysDot"/>
              <a:round/>
            </a:ln>
          </p:spPr>
        </p:sp>
        <p:sp>
          <p:nvSpPr>
            <p:cNvPr id="6" name="TextBox 6"/>
            <p:cNvSpPr txBox="1"/>
            <p:nvPr/>
          </p:nvSpPr>
          <p:spPr>
            <a:xfrm>
              <a:off x="0" y="-57150"/>
              <a:ext cx="7531031" cy="1900066"/>
            </a:xfrm>
            <a:prstGeom prst="rect">
              <a:avLst/>
            </a:prstGeom>
          </p:spPr>
          <p:txBody>
            <a:bodyPr lIns="254000" tIns="254000" rIns="254000" bIns="254000" rtlCol="0" anchor="ctr"/>
            <a:lstStyle/>
            <a:p>
              <a:pPr marL="0" lvl="0" indent="0" algn="just">
                <a:spcBef>
                  <a:spcPct val="0"/>
                </a:spcBef>
              </a:pPr>
              <a:r>
                <a:rPr lang="es-PA" sz="2000" b="0" i="0" dirty="0">
                  <a:effectLst/>
                  <a:latin typeface="Ginto"/>
                </a:rPr>
                <a:t>Apache Spark es una herramienta esencial en el mundo del Big Data debido a su velocidad, flexibilidad y capacidad para manejar grandes volúmenes de datos de manera eficiente</a:t>
              </a:r>
              <a:endParaRPr lang="en-US" sz="2000" dirty="0">
                <a:latin typeface="Codec Pro"/>
                <a:ea typeface="Codec Pro"/>
                <a:cs typeface="Codec Pro"/>
                <a:sym typeface="Codec Pro"/>
              </a:endParaRPr>
            </a:p>
          </p:txBody>
        </p:sp>
      </p:grpSp>
      <p:grpSp>
        <p:nvGrpSpPr>
          <p:cNvPr id="8" name="Group 8"/>
          <p:cNvGrpSpPr>
            <a:grpSpLocks noChangeAspect="1"/>
          </p:cNvGrpSpPr>
          <p:nvPr/>
        </p:nvGrpSpPr>
        <p:grpSpPr>
          <a:xfrm>
            <a:off x="1071644" y="4928293"/>
            <a:ext cx="7216678" cy="4330007"/>
            <a:chOff x="0" y="0"/>
            <a:chExt cx="6350000" cy="3810000"/>
          </a:xfrm>
        </p:grpSpPr>
        <p:sp>
          <p:nvSpPr>
            <p:cNvPr id="9" name="Freeform 9"/>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t="-5555" b="-5555"/>
              </a:stretch>
            </a:blipFill>
          </p:spPr>
        </p:sp>
      </p:grpSp>
      <p:grpSp>
        <p:nvGrpSpPr>
          <p:cNvPr id="10" name="Group 10"/>
          <p:cNvGrpSpPr/>
          <p:nvPr/>
        </p:nvGrpSpPr>
        <p:grpSpPr>
          <a:xfrm>
            <a:off x="304800" y="1135451"/>
            <a:ext cx="8091732" cy="2126535"/>
            <a:chOff x="-158795" y="-47625"/>
            <a:chExt cx="9982571" cy="2835380"/>
          </a:xfrm>
        </p:grpSpPr>
        <p:sp>
          <p:nvSpPr>
            <p:cNvPr id="11" name="TextBox 11"/>
            <p:cNvSpPr txBox="1"/>
            <p:nvPr/>
          </p:nvSpPr>
          <p:spPr>
            <a:xfrm>
              <a:off x="-158795" y="2254104"/>
              <a:ext cx="9823776" cy="533651"/>
            </a:xfrm>
            <a:prstGeom prst="rect">
              <a:avLst/>
            </a:prstGeom>
          </p:spPr>
          <p:txBody>
            <a:bodyPr lIns="0" tIns="0" rIns="0" bIns="0" rtlCol="0" anchor="t">
              <a:spAutoFit/>
            </a:bodyPr>
            <a:lstStyle/>
            <a:p>
              <a:pPr marL="0" lvl="0" indent="0" algn="l">
                <a:lnSpc>
                  <a:spcPts val="3360"/>
                </a:lnSpc>
                <a:spcBef>
                  <a:spcPct val="0"/>
                </a:spcBef>
              </a:pPr>
              <a:endParaRPr lang="en-US" sz="2400" dirty="0">
                <a:solidFill>
                  <a:srgbClr val="FFFFFF"/>
                </a:solidFill>
                <a:latin typeface="Codec Pro"/>
                <a:ea typeface="Codec Pro"/>
                <a:cs typeface="Codec Pro"/>
                <a:sym typeface="Codec Pro"/>
              </a:endParaRPr>
            </a:p>
          </p:txBody>
        </p:sp>
        <p:sp>
          <p:nvSpPr>
            <p:cNvPr id="12" name="TextBox 12"/>
            <p:cNvSpPr txBox="1"/>
            <p:nvPr/>
          </p:nvSpPr>
          <p:spPr>
            <a:xfrm>
              <a:off x="0" y="-47625"/>
              <a:ext cx="9823776" cy="1419192"/>
            </a:xfrm>
            <a:prstGeom prst="rect">
              <a:avLst/>
            </a:prstGeom>
          </p:spPr>
          <p:txBody>
            <a:bodyPr lIns="0" tIns="0" rIns="0" bIns="0" rtlCol="0" anchor="t">
              <a:spAutoFit/>
            </a:bodyPr>
            <a:lstStyle/>
            <a:p>
              <a:pPr algn="l">
                <a:lnSpc>
                  <a:spcPts val="8250"/>
                </a:lnSpc>
              </a:pPr>
              <a:r>
                <a:rPr lang="en-US" sz="7500" b="1" dirty="0" err="1">
                  <a:solidFill>
                    <a:srgbClr val="FFFFFF"/>
                  </a:solidFill>
                  <a:latin typeface="Codec Pro Bold"/>
                  <a:ea typeface="Codec Pro Bold"/>
                  <a:cs typeface="Codec Pro Bold"/>
                  <a:sym typeface="Codec Pro Bold"/>
                </a:rPr>
                <a:t>Importancia</a:t>
              </a:r>
              <a:r>
                <a:rPr lang="en-US" sz="7500" b="1" dirty="0">
                  <a:solidFill>
                    <a:srgbClr val="FFFFFF"/>
                  </a:solidFill>
                  <a:latin typeface="Codec Pro Bold"/>
                  <a:ea typeface="Codec Pro Bold"/>
                  <a:cs typeface="Codec Pro Bold"/>
                  <a:sym typeface="Codec Pro Bold"/>
                </a:rPr>
                <a:t>:</a:t>
              </a:r>
            </a:p>
          </p:txBody>
        </p:sp>
      </p:grpSp>
      <p:sp>
        <p:nvSpPr>
          <p:cNvPr id="15" name="CuadroTexto 14">
            <a:extLst>
              <a:ext uri="{FF2B5EF4-FFF2-40B4-BE49-F238E27FC236}">
                <a16:creationId xmlns:a16="http://schemas.microsoft.com/office/drawing/2014/main" id="{88810E50-A704-AF6F-58F2-105BB17881B1}"/>
              </a:ext>
            </a:extLst>
          </p:cNvPr>
          <p:cNvSpPr txBox="1"/>
          <p:nvPr/>
        </p:nvSpPr>
        <p:spPr>
          <a:xfrm>
            <a:off x="8664219" y="1001072"/>
            <a:ext cx="9217478" cy="5909310"/>
          </a:xfrm>
          <a:prstGeom prst="rect">
            <a:avLst/>
          </a:prstGeom>
          <a:noFill/>
        </p:spPr>
        <p:txBody>
          <a:bodyPr wrap="square">
            <a:spAutoFit/>
          </a:bodyPr>
          <a:lstStyle/>
          <a:p>
            <a:pPr marL="285750" indent="-285750">
              <a:buFont typeface="Arial" panose="020B0604020202020204" pitchFamily="34" charset="0"/>
              <a:buChar char="•"/>
            </a:pPr>
            <a:r>
              <a:rPr lang="es-PA" sz="2100" dirty="0">
                <a:solidFill>
                  <a:schemeClr val="bg1">
                    <a:lumMod val="95000"/>
                  </a:schemeClr>
                </a:solidFill>
              </a:rPr>
              <a:t>Procesamiento rápido: Spark utiliza el procesamiento en memoria, lo que le permite realizar tareas de procesamiento de datos mucho más rápido que otros sistemas como Hadoop MapReduce.</a:t>
            </a:r>
          </a:p>
          <a:p>
            <a:endParaRPr lang="es-PA" sz="2100" dirty="0">
              <a:solidFill>
                <a:schemeClr val="bg1">
                  <a:lumMod val="95000"/>
                </a:schemeClr>
              </a:solidFill>
            </a:endParaRPr>
          </a:p>
          <a:p>
            <a:pPr marL="285750" indent="-285750">
              <a:buFont typeface="Arial" panose="020B0604020202020204" pitchFamily="34" charset="0"/>
              <a:buChar char="•"/>
            </a:pPr>
            <a:r>
              <a:rPr lang="es-PA" sz="2100" dirty="0">
                <a:solidFill>
                  <a:schemeClr val="bg1">
                    <a:lumMod val="95000"/>
                  </a:schemeClr>
                </a:solidFill>
              </a:rPr>
              <a:t>Flexibilidad: Ofrece una amplia gama de capacidades, incluyendo procesamiento por lotes, consultas interactivas, procesamiento de flujos en tiempo real, aprendizaje automático (con MLlib) y procesamiento de gráficos (con GraphX).</a:t>
            </a:r>
          </a:p>
          <a:p>
            <a:endParaRPr lang="es-PA" sz="2100" dirty="0">
              <a:solidFill>
                <a:schemeClr val="bg1">
                  <a:lumMod val="95000"/>
                </a:schemeClr>
              </a:solidFill>
            </a:endParaRPr>
          </a:p>
          <a:p>
            <a:pPr marL="285750" indent="-285750">
              <a:buFont typeface="Arial" panose="020B0604020202020204" pitchFamily="34" charset="0"/>
              <a:buChar char="•"/>
            </a:pPr>
            <a:r>
              <a:rPr lang="es-PA" sz="2100" dirty="0">
                <a:solidFill>
                  <a:schemeClr val="bg1">
                    <a:lumMod val="95000"/>
                  </a:schemeClr>
                </a:solidFill>
              </a:rPr>
              <a:t>Soporte para múltiples lenguajes: Spark proporciona APIs en Java, Scala, Python y R, lo que facilita su uso y permite la reutilización de código en diferentes cargas de trabajo.</a:t>
            </a:r>
          </a:p>
          <a:p>
            <a:endParaRPr lang="es-PA" sz="2100" dirty="0">
              <a:solidFill>
                <a:schemeClr val="bg1">
                  <a:lumMod val="95000"/>
                </a:schemeClr>
              </a:solidFill>
            </a:endParaRPr>
          </a:p>
          <a:p>
            <a:pPr marL="285750" indent="-285750">
              <a:buFont typeface="Arial" panose="020B0604020202020204" pitchFamily="34" charset="0"/>
              <a:buChar char="•"/>
            </a:pPr>
            <a:r>
              <a:rPr lang="es-PA" sz="2100" dirty="0">
                <a:solidFill>
                  <a:schemeClr val="bg1">
                    <a:lumMod val="95000"/>
                  </a:schemeClr>
                </a:solidFill>
              </a:rPr>
              <a:t>Integración: Se integra bien con otros sistemas de Big Data y herramientas de análisis, lo que lo hace una opción versátil para diversas aplicaciones empresariales.</a:t>
            </a:r>
          </a:p>
          <a:p>
            <a:endParaRPr lang="es-PA" sz="2100" dirty="0">
              <a:solidFill>
                <a:schemeClr val="bg1">
                  <a:lumMod val="95000"/>
                </a:schemeClr>
              </a:solidFill>
            </a:endParaRPr>
          </a:p>
          <a:p>
            <a:pPr marL="285750" indent="-285750">
              <a:buFont typeface="Arial" panose="020B0604020202020204" pitchFamily="34" charset="0"/>
              <a:buChar char="•"/>
            </a:pPr>
            <a:r>
              <a:rPr lang="es-PA" sz="2100" dirty="0">
                <a:solidFill>
                  <a:schemeClr val="bg1">
                    <a:lumMod val="95000"/>
                  </a:schemeClr>
                </a:solidFill>
              </a:rPr>
              <a:t>Comunidad y soporte: Spark cuenta con una comunidad activa y un ecosistema robusto, lo que garantiza actualizaciones frecuentes y soporte amplio.</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2F8D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037544388"/>
              </p:ext>
            </p:extLst>
          </p:nvPr>
        </p:nvGraphicFramePr>
        <p:xfrm>
          <a:off x="1162363" y="1495353"/>
          <a:ext cx="9584275" cy="7663733"/>
        </p:xfrm>
        <a:graphic>
          <a:graphicData uri="http://schemas.openxmlformats.org/drawingml/2006/table">
            <a:tbl>
              <a:tblPr/>
              <a:tblGrid>
                <a:gridCol w="9584275">
                  <a:extLst>
                    <a:ext uri="{9D8B030D-6E8A-4147-A177-3AD203B41FA5}">
                      <a16:colId xmlns:a16="http://schemas.microsoft.com/office/drawing/2014/main" val="20000"/>
                    </a:ext>
                  </a:extLst>
                </a:gridCol>
              </a:tblGrid>
              <a:tr h="1783252">
                <a:tc>
                  <a:txBody>
                    <a:bodyPr/>
                    <a:lstStyle/>
                    <a:p>
                      <a:pPr algn="ctr">
                        <a:lnSpc>
                          <a:spcPts val="8499"/>
                        </a:lnSpc>
                      </a:pPr>
                      <a:r>
                        <a:rPr lang="en-US" sz="9000" b="1" dirty="0" err="1">
                          <a:solidFill>
                            <a:srgbClr val="1B131B"/>
                          </a:solidFill>
                          <a:latin typeface="Codec Pro Bold"/>
                          <a:ea typeface="Codec Pro Bold"/>
                          <a:cs typeface="Codec Pro Bold"/>
                          <a:sym typeface="Codec Pro Bold"/>
                        </a:rPr>
                        <a:t>Ventajas</a:t>
                      </a:r>
                      <a:endParaRPr lang="en-US" sz="9000" b="1" dirty="0">
                        <a:solidFill>
                          <a:srgbClr val="1B131B"/>
                        </a:solidFill>
                        <a:latin typeface="Codec Pro Bold"/>
                        <a:ea typeface="Codec Pro Bold"/>
                        <a:cs typeface="Codec Pro Bold"/>
                        <a:sym typeface="Codec Pro Bold"/>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00991A"/>
                    </a:solidFill>
                  </a:tcPr>
                </a:tc>
                <a:extLst>
                  <a:ext uri="{0D108BD9-81ED-4DB2-BD59-A6C34878D82A}">
                    <a16:rowId xmlns:a16="http://schemas.microsoft.com/office/drawing/2014/main" val="10000"/>
                  </a:ext>
                </a:extLst>
              </a:tr>
              <a:tr h="5786637">
                <a:tc>
                  <a:txBody>
                    <a:bodyPr/>
                    <a:lstStyle/>
                    <a:p>
                      <a:pPr marL="342900" indent="-342900" algn="l">
                        <a:lnSpc>
                          <a:spcPts val="2940"/>
                        </a:lnSpc>
                        <a:buFont typeface="Arial" panose="020B0604020202020204" pitchFamily="34" charset="0"/>
                        <a:buChar char="•"/>
                        <a:defRPr/>
                      </a:pPr>
                      <a:r>
                        <a:rPr lang="en-US" sz="2000" dirty="0" err="1"/>
                        <a:t>Velocidad</a:t>
                      </a:r>
                      <a:r>
                        <a:rPr lang="en-US" sz="2000" dirty="0"/>
                        <a:t>: Spark </a:t>
                      </a:r>
                      <a:r>
                        <a:rPr lang="en-US" sz="2000" dirty="0" err="1"/>
                        <a:t>procesa</a:t>
                      </a:r>
                      <a:r>
                        <a:rPr lang="en-US" sz="2000" dirty="0"/>
                        <a:t> </a:t>
                      </a:r>
                      <a:r>
                        <a:rPr lang="en-US" sz="2000" dirty="0" err="1"/>
                        <a:t>datos</a:t>
                      </a:r>
                      <a:r>
                        <a:rPr lang="en-US" sz="2000" dirty="0"/>
                        <a:t> </a:t>
                      </a:r>
                      <a:r>
                        <a:rPr lang="en-US" sz="2000" dirty="0" err="1"/>
                        <a:t>en</a:t>
                      </a:r>
                      <a:r>
                        <a:rPr lang="en-US" sz="2000" dirty="0"/>
                        <a:t> </a:t>
                      </a:r>
                      <a:r>
                        <a:rPr lang="en-US" sz="2000" dirty="0" err="1"/>
                        <a:t>memoria</a:t>
                      </a:r>
                      <a:r>
                        <a:rPr lang="en-US" sz="2000" dirty="0"/>
                        <a:t>, lo que </a:t>
                      </a:r>
                      <a:r>
                        <a:rPr lang="en-US" sz="2000" dirty="0" err="1"/>
                        <a:t>resulta</a:t>
                      </a:r>
                      <a:r>
                        <a:rPr lang="en-US" sz="2000" dirty="0"/>
                        <a:t> </a:t>
                      </a:r>
                      <a:r>
                        <a:rPr lang="en-US" sz="2000" dirty="0" err="1"/>
                        <a:t>en</a:t>
                      </a:r>
                      <a:r>
                        <a:rPr lang="en-US" sz="2000" dirty="0"/>
                        <a:t> </a:t>
                      </a:r>
                      <a:r>
                        <a:rPr lang="en-US" sz="2000" dirty="0" err="1"/>
                        <a:t>tiempos</a:t>
                      </a:r>
                      <a:r>
                        <a:rPr lang="en-US" sz="2000" dirty="0"/>
                        <a:t> de </a:t>
                      </a:r>
                      <a:r>
                        <a:rPr lang="en-US" sz="2000" dirty="0" err="1"/>
                        <a:t>procesamiento</a:t>
                      </a:r>
                      <a:r>
                        <a:rPr lang="en-US" sz="2000" dirty="0"/>
                        <a:t> </a:t>
                      </a:r>
                      <a:r>
                        <a:rPr lang="en-US" sz="2000" dirty="0" err="1"/>
                        <a:t>significativamente</a:t>
                      </a:r>
                      <a:r>
                        <a:rPr lang="en-US" sz="2000" dirty="0"/>
                        <a:t> </a:t>
                      </a:r>
                      <a:r>
                        <a:rPr lang="en-US" sz="2000" dirty="0" err="1"/>
                        <a:t>más</a:t>
                      </a:r>
                      <a:r>
                        <a:rPr lang="en-US" sz="2000" dirty="0"/>
                        <a:t> </a:t>
                      </a:r>
                      <a:r>
                        <a:rPr lang="en-US" sz="2000" dirty="0" err="1"/>
                        <a:t>rápidos</a:t>
                      </a:r>
                      <a:r>
                        <a:rPr lang="en-US" sz="2000" dirty="0"/>
                        <a:t> </a:t>
                      </a:r>
                      <a:r>
                        <a:rPr lang="en-US" sz="2000" dirty="0" err="1"/>
                        <a:t>en</a:t>
                      </a:r>
                      <a:r>
                        <a:rPr lang="en-US" sz="2000" dirty="0"/>
                        <a:t> </a:t>
                      </a:r>
                      <a:r>
                        <a:rPr lang="en-US" sz="2000" dirty="0" err="1"/>
                        <a:t>comparación</a:t>
                      </a:r>
                      <a:r>
                        <a:rPr lang="en-US" sz="2000" dirty="0"/>
                        <a:t> con </a:t>
                      </a:r>
                      <a:r>
                        <a:rPr lang="en-US" sz="2000" dirty="0" err="1"/>
                        <a:t>sistemas</a:t>
                      </a:r>
                      <a:r>
                        <a:rPr lang="en-US" sz="2000" dirty="0"/>
                        <a:t> </a:t>
                      </a:r>
                      <a:r>
                        <a:rPr lang="en-US" sz="2000" dirty="0" err="1"/>
                        <a:t>como</a:t>
                      </a:r>
                      <a:r>
                        <a:rPr lang="en-US" sz="2000" dirty="0"/>
                        <a:t> Hadoop MapReduce.</a:t>
                      </a:r>
                    </a:p>
                    <a:p>
                      <a:pPr algn="l">
                        <a:lnSpc>
                          <a:spcPts val="2940"/>
                        </a:lnSpc>
                        <a:defRPr/>
                      </a:pPr>
                      <a:endParaRPr lang="en-US" sz="2000" dirty="0"/>
                    </a:p>
                    <a:p>
                      <a:pPr marL="342900" indent="-342900" algn="l">
                        <a:lnSpc>
                          <a:spcPts val="2940"/>
                        </a:lnSpc>
                        <a:buFont typeface="Arial" panose="020B0604020202020204" pitchFamily="34" charset="0"/>
                        <a:buChar char="•"/>
                        <a:defRPr/>
                      </a:pPr>
                      <a:r>
                        <a:rPr lang="en-US" sz="2000" dirty="0" err="1"/>
                        <a:t>Compatibilidad</a:t>
                      </a:r>
                      <a:r>
                        <a:rPr lang="en-US" sz="2000" dirty="0"/>
                        <a:t>: </a:t>
                      </a:r>
                      <a:r>
                        <a:rPr lang="en-US" sz="2000" dirty="0" err="1"/>
                        <a:t>Funciona</a:t>
                      </a:r>
                      <a:r>
                        <a:rPr lang="en-US" sz="2000" dirty="0"/>
                        <a:t> bien con </a:t>
                      </a:r>
                      <a:r>
                        <a:rPr lang="en-US" sz="2000" dirty="0" err="1"/>
                        <a:t>múltiples</a:t>
                      </a:r>
                      <a:r>
                        <a:rPr lang="en-US" sz="2000" dirty="0"/>
                        <a:t> </a:t>
                      </a:r>
                      <a:r>
                        <a:rPr lang="en-US" sz="2000" dirty="0" err="1"/>
                        <a:t>lenguajes</a:t>
                      </a:r>
                      <a:r>
                        <a:rPr lang="en-US" sz="2000" dirty="0"/>
                        <a:t> de </a:t>
                      </a:r>
                      <a:r>
                        <a:rPr lang="en-US" sz="2000" dirty="0" err="1"/>
                        <a:t>programación</a:t>
                      </a:r>
                      <a:r>
                        <a:rPr lang="en-US" sz="2000" dirty="0"/>
                        <a:t> </a:t>
                      </a:r>
                      <a:r>
                        <a:rPr lang="en-US" sz="2000" dirty="0" err="1"/>
                        <a:t>como</a:t>
                      </a:r>
                      <a:r>
                        <a:rPr lang="en-US" sz="2000" dirty="0"/>
                        <a:t> Java, Scala, Python y R, </a:t>
                      </a:r>
                      <a:r>
                        <a:rPr lang="en-US" sz="2000" dirty="0" err="1"/>
                        <a:t>facilitando</a:t>
                      </a:r>
                      <a:r>
                        <a:rPr lang="en-US" sz="2000" dirty="0"/>
                        <a:t> </a:t>
                      </a:r>
                      <a:r>
                        <a:rPr lang="en-US" sz="2000" dirty="0" err="1"/>
                        <a:t>su</a:t>
                      </a:r>
                      <a:r>
                        <a:rPr lang="en-US" sz="2000" dirty="0"/>
                        <a:t> </a:t>
                      </a:r>
                      <a:r>
                        <a:rPr lang="en-US" sz="2000" dirty="0" err="1"/>
                        <a:t>adopción</a:t>
                      </a:r>
                      <a:r>
                        <a:rPr lang="en-US" sz="2000" dirty="0"/>
                        <a:t> </a:t>
                      </a:r>
                      <a:r>
                        <a:rPr lang="en-US" sz="2000" dirty="0" err="1"/>
                        <a:t>en</a:t>
                      </a:r>
                      <a:r>
                        <a:rPr lang="en-US" sz="2000" dirty="0"/>
                        <a:t> </a:t>
                      </a:r>
                      <a:r>
                        <a:rPr lang="en-US" sz="2000" dirty="0" err="1"/>
                        <a:t>diferentes</a:t>
                      </a:r>
                      <a:r>
                        <a:rPr lang="en-US" sz="2000" dirty="0"/>
                        <a:t> </a:t>
                      </a:r>
                      <a:r>
                        <a:rPr lang="en-US" sz="2000" dirty="0" err="1"/>
                        <a:t>entornos</a:t>
                      </a:r>
                      <a:r>
                        <a:rPr lang="en-US" sz="2000" dirty="0"/>
                        <a:t>.</a:t>
                      </a:r>
                    </a:p>
                    <a:p>
                      <a:pPr algn="l">
                        <a:lnSpc>
                          <a:spcPts val="2940"/>
                        </a:lnSpc>
                        <a:defRPr/>
                      </a:pPr>
                      <a:endParaRPr lang="en-US" sz="2000" dirty="0"/>
                    </a:p>
                    <a:p>
                      <a:pPr marL="342900" indent="-342900" algn="l">
                        <a:lnSpc>
                          <a:spcPts val="2940"/>
                        </a:lnSpc>
                        <a:buFont typeface="Arial" panose="020B0604020202020204" pitchFamily="34" charset="0"/>
                        <a:buChar char="•"/>
                        <a:defRPr/>
                      </a:pPr>
                      <a:r>
                        <a:rPr lang="en-US" sz="2000" dirty="0"/>
                        <a:t>API </a:t>
                      </a:r>
                      <a:r>
                        <a:rPr lang="en-US" sz="2000" dirty="0" err="1"/>
                        <a:t>Unificada</a:t>
                      </a:r>
                      <a:r>
                        <a:rPr lang="en-US" sz="2000" dirty="0"/>
                        <a:t>: Spark </a:t>
                      </a:r>
                      <a:r>
                        <a:rPr lang="en-US" sz="2000" dirty="0" err="1"/>
                        <a:t>ofrece</a:t>
                      </a:r>
                      <a:r>
                        <a:rPr lang="en-US" sz="2000" dirty="0"/>
                        <a:t> </a:t>
                      </a:r>
                      <a:r>
                        <a:rPr lang="en-US" sz="2000" dirty="0" err="1"/>
                        <a:t>una</a:t>
                      </a:r>
                      <a:r>
                        <a:rPr lang="en-US" sz="2000" dirty="0"/>
                        <a:t> API </a:t>
                      </a:r>
                      <a:r>
                        <a:rPr lang="en-US" sz="2000" dirty="0" err="1"/>
                        <a:t>unificada</a:t>
                      </a:r>
                      <a:r>
                        <a:rPr lang="en-US" sz="2000" dirty="0"/>
                        <a:t> que </a:t>
                      </a:r>
                      <a:r>
                        <a:rPr lang="en-US" sz="2000" dirty="0" err="1"/>
                        <a:t>admite</a:t>
                      </a:r>
                      <a:r>
                        <a:rPr lang="en-US" sz="2000" dirty="0"/>
                        <a:t> </a:t>
                      </a:r>
                      <a:r>
                        <a:rPr lang="en-US" sz="2000" dirty="0" err="1"/>
                        <a:t>procesamiento</a:t>
                      </a:r>
                      <a:r>
                        <a:rPr lang="en-US" sz="2000" dirty="0"/>
                        <a:t> </a:t>
                      </a:r>
                      <a:r>
                        <a:rPr lang="en-US" sz="2000" dirty="0" err="1"/>
                        <a:t>por</a:t>
                      </a:r>
                      <a:r>
                        <a:rPr lang="en-US" sz="2000" dirty="0"/>
                        <a:t> </a:t>
                      </a:r>
                      <a:r>
                        <a:rPr lang="en-US" sz="2000" dirty="0" err="1"/>
                        <a:t>lotes</a:t>
                      </a:r>
                      <a:r>
                        <a:rPr lang="en-US" sz="2000" dirty="0"/>
                        <a:t>, </a:t>
                      </a:r>
                      <a:r>
                        <a:rPr lang="en-US" sz="2000" dirty="0" err="1"/>
                        <a:t>flujos</a:t>
                      </a:r>
                      <a:r>
                        <a:rPr lang="en-US" sz="2000" dirty="0"/>
                        <a:t> </a:t>
                      </a:r>
                      <a:r>
                        <a:rPr lang="en-US" sz="2000" dirty="0" err="1"/>
                        <a:t>en</a:t>
                      </a:r>
                      <a:r>
                        <a:rPr lang="en-US" sz="2000" dirty="0"/>
                        <a:t> </a:t>
                      </a:r>
                      <a:r>
                        <a:rPr lang="en-US" sz="2000" dirty="0" err="1"/>
                        <a:t>tiempo</a:t>
                      </a:r>
                      <a:r>
                        <a:rPr lang="en-US" sz="2000" dirty="0"/>
                        <a:t> real, </a:t>
                      </a:r>
                      <a:r>
                        <a:rPr lang="en-US" sz="2000" dirty="0" err="1"/>
                        <a:t>aprendizaje</a:t>
                      </a:r>
                      <a:r>
                        <a:rPr lang="en-US" sz="2000" dirty="0"/>
                        <a:t> </a:t>
                      </a:r>
                      <a:r>
                        <a:rPr lang="en-US" sz="2000" dirty="0" err="1"/>
                        <a:t>automático</a:t>
                      </a:r>
                      <a:r>
                        <a:rPr lang="en-US" sz="2000" dirty="0"/>
                        <a:t> y </a:t>
                      </a:r>
                      <a:r>
                        <a:rPr lang="en-US" sz="2000" dirty="0" err="1"/>
                        <a:t>análisis</a:t>
                      </a:r>
                      <a:r>
                        <a:rPr lang="en-US" sz="2000" dirty="0"/>
                        <a:t> de </a:t>
                      </a:r>
                      <a:r>
                        <a:rPr lang="en-US" sz="2000" dirty="0" err="1"/>
                        <a:t>gráficos</a:t>
                      </a:r>
                      <a:r>
                        <a:rPr lang="en-US" sz="2000" dirty="0"/>
                        <a:t>.</a:t>
                      </a:r>
                    </a:p>
                    <a:p>
                      <a:pPr algn="l">
                        <a:lnSpc>
                          <a:spcPts val="2940"/>
                        </a:lnSpc>
                        <a:defRPr/>
                      </a:pPr>
                      <a:endParaRPr lang="en-US" sz="2000" dirty="0"/>
                    </a:p>
                    <a:p>
                      <a:pPr marL="342900" indent="-342900" algn="l">
                        <a:lnSpc>
                          <a:spcPts val="2940"/>
                        </a:lnSpc>
                        <a:buFont typeface="Arial" panose="020B0604020202020204" pitchFamily="34" charset="0"/>
                        <a:buChar char="•"/>
                        <a:defRPr/>
                      </a:pPr>
                      <a:r>
                        <a:rPr lang="en-US" sz="2000" dirty="0" err="1"/>
                        <a:t>Escalabilidad</a:t>
                      </a:r>
                      <a:r>
                        <a:rPr lang="en-US" sz="2000" dirty="0"/>
                        <a:t>: </a:t>
                      </a:r>
                      <a:r>
                        <a:rPr lang="en-US" sz="2000" dirty="0" err="1"/>
                        <a:t>Diseñado</a:t>
                      </a:r>
                      <a:r>
                        <a:rPr lang="en-US" sz="2000" dirty="0"/>
                        <a:t> para </a:t>
                      </a:r>
                      <a:r>
                        <a:rPr lang="en-US" sz="2000" dirty="0" err="1"/>
                        <a:t>escalar</a:t>
                      </a:r>
                      <a:r>
                        <a:rPr lang="en-US" sz="2000" dirty="0"/>
                        <a:t> de </a:t>
                      </a:r>
                      <a:r>
                        <a:rPr lang="en-US" sz="2000" dirty="0" err="1"/>
                        <a:t>manera</a:t>
                      </a:r>
                      <a:r>
                        <a:rPr lang="en-US" sz="2000" dirty="0"/>
                        <a:t> </a:t>
                      </a:r>
                      <a:r>
                        <a:rPr lang="en-US" sz="2000" dirty="0" err="1"/>
                        <a:t>eficiente</a:t>
                      </a:r>
                      <a:r>
                        <a:rPr lang="en-US" sz="2000" dirty="0"/>
                        <a:t> con </a:t>
                      </a:r>
                      <a:r>
                        <a:rPr lang="en-US" sz="2000" dirty="0" err="1"/>
                        <a:t>grandes</a:t>
                      </a:r>
                      <a:r>
                        <a:rPr lang="en-US" sz="2000" dirty="0"/>
                        <a:t> </a:t>
                      </a:r>
                      <a:r>
                        <a:rPr lang="en-US" sz="2000" dirty="0" err="1"/>
                        <a:t>volúmenes</a:t>
                      </a:r>
                      <a:r>
                        <a:rPr lang="en-US" sz="2000" dirty="0"/>
                        <a:t> de </a:t>
                      </a:r>
                      <a:r>
                        <a:rPr lang="en-US" sz="2000" dirty="0" err="1"/>
                        <a:t>datos</a:t>
                      </a:r>
                      <a:r>
                        <a:rPr lang="en-US" sz="2000" dirty="0"/>
                        <a:t>, </a:t>
                      </a:r>
                      <a:r>
                        <a:rPr lang="en-US" sz="2000" dirty="0" err="1"/>
                        <a:t>puede</a:t>
                      </a:r>
                      <a:r>
                        <a:rPr lang="en-US" sz="2000" dirty="0"/>
                        <a:t> </a:t>
                      </a:r>
                      <a:r>
                        <a:rPr lang="en-US" sz="2000" dirty="0" err="1"/>
                        <a:t>ejecutarse</a:t>
                      </a:r>
                      <a:r>
                        <a:rPr lang="en-US" sz="2000" dirty="0"/>
                        <a:t> </a:t>
                      </a:r>
                      <a:r>
                        <a:rPr lang="en-US" sz="2000" dirty="0" err="1"/>
                        <a:t>en</a:t>
                      </a:r>
                      <a:r>
                        <a:rPr lang="en-US" sz="2000" dirty="0"/>
                        <a:t> </a:t>
                      </a:r>
                      <a:r>
                        <a:rPr lang="en-US" sz="2000" dirty="0" err="1"/>
                        <a:t>clústeres</a:t>
                      </a:r>
                      <a:r>
                        <a:rPr lang="en-US" sz="2000" dirty="0"/>
                        <a:t> de </a:t>
                      </a:r>
                      <a:r>
                        <a:rPr lang="en-US" sz="2000" dirty="0" err="1"/>
                        <a:t>millas</a:t>
                      </a:r>
                      <a:r>
                        <a:rPr lang="en-US" sz="2000" dirty="0"/>
                        <a:t> de </a:t>
                      </a:r>
                      <a:r>
                        <a:rPr lang="en-US" sz="2000" dirty="0" err="1"/>
                        <a:t>nodos</a:t>
                      </a:r>
                      <a:r>
                        <a:rPr lang="en-US" sz="2000" dirty="0"/>
                        <a:t>.</a:t>
                      </a:r>
                    </a:p>
                    <a:p>
                      <a:pPr algn="l">
                        <a:lnSpc>
                          <a:spcPts val="2940"/>
                        </a:lnSpc>
                        <a:defRPr/>
                      </a:pPr>
                      <a:endParaRPr lang="en-US" sz="2000" dirty="0"/>
                    </a:p>
                    <a:p>
                      <a:pPr marL="342900" indent="-342900" algn="l">
                        <a:lnSpc>
                          <a:spcPts val="2940"/>
                        </a:lnSpc>
                        <a:buFont typeface="Arial" panose="020B0604020202020204" pitchFamily="34" charset="0"/>
                        <a:buChar char="•"/>
                        <a:defRPr/>
                      </a:pPr>
                      <a:r>
                        <a:rPr lang="en-US" sz="2000" dirty="0" err="1"/>
                        <a:t>Comunidad</a:t>
                      </a:r>
                      <a:r>
                        <a:rPr lang="en-US" sz="2000" dirty="0"/>
                        <a:t> </a:t>
                      </a:r>
                      <a:r>
                        <a:rPr lang="en-US" sz="2000" dirty="0" err="1"/>
                        <a:t>Activa</a:t>
                      </a:r>
                      <a:r>
                        <a:rPr lang="en-US" sz="2000" dirty="0"/>
                        <a:t>: Tiene </a:t>
                      </a:r>
                      <a:r>
                        <a:rPr lang="en-US" sz="2000" dirty="0" err="1"/>
                        <a:t>una</a:t>
                      </a:r>
                      <a:r>
                        <a:rPr lang="en-US" sz="2000" dirty="0"/>
                        <a:t> </a:t>
                      </a:r>
                      <a:r>
                        <a:rPr lang="en-US" sz="2000" dirty="0" err="1"/>
                        <a:t>comunidad</a:t>
                      </a:r>
                      <a:r>
                        <a:rPr lang="en-US" sz="2000" dirty="0"/>
                        <a:t> </a:t>
                      </a:r>
                      <a:r>
                        <a:rPr lang="en-US" sz="2000" dirty="0" err="1"/>
                        <a:t>activa</a:t>
                      </a:r>
                      <a:r>
                        <a:rPr lang="en-US" sz="2000" dirty="0"/>
                        <a:t> que </a:t>
                      </a:r>
                      <a:r>
                        <a:rPr lang="en-US" sz="2000" dirty="0" err="1"/>
                        <a:t>proporciona</a:t>
                      </a:r>
                      <a:r>
                        <a:rPr lang="en-US" sz="2000" dirty="0"/>
                        <a:t> </a:t>
                      </a:r>
                      <a:r>
                        <a:rPr lang="en-US" sz="2000" dirty="0" err="1"/>
                        <a:t>actualizaciones</a:t>
                      </a:r>
                      <a:r>
                        <a:rPr lang="en-US" sz="2000" dirty="0"/>
                        <a:t> </a:t>
                      </a:r>
                      <a:r>
                        <a:rPr lang="en-US" sz="2000" dirty="0" err="1"/>
                        <a:t>frecuentes</a:t>
                      </a:r>
                      <a:r>
                        <a:rPr lang="en-US" sz="2000" dirty="0"/>
                        <a:t>, </a:t>
                      </a:r>
                      <a:r>
                        <a:rPr lang="en-US" sz="2000" dirty="0" err="1"/>
                        <a:t>soporte</a:t>
                      </a:r>
                      <a:r>
                        <a:rPr lang="en-US" sz="2000" dirty="0"/>
                        <a:t> y </a:t>
                      </a:r>
                      <a:r>
                        <a:rPr lang="en-US" sz="2000" dirty="0" err="1"/>
                        <a:t>una</a:t>
                      </a:r>
                      <a:r>
                        <a:rPr lang="en-US" sz="2000" dirty="0"/>
                        <a:t> </a:t>
                      </a:r>
                      <a:r>
                        <a:rPr lang="en-US" sz="2000" dirty="0" err="1"/>
                        <a:t>vasta</a:t>
                      </a:r>
                      <a:r>
                        <a:rPr lang="en-US" sz="2000" dirty="0"/>
                        <a:t> </a:t>
                      </a:r>
                      <a:r>
                        <a:rPr lang="en-US" sz="2000" dirty="0" err="1"/>
                        <a:t>biblioteca</a:t>
                      </a:r>
                      <a:r>
                        <a:rPr lang="en-US" sz="2000" dirty="0"/>
                        <a:t> de </a:t>
                      </a:r>
                      <a:r>
                        <a:rPr lang="en-US" sz="2000" dirty="0" err="1"/>
                        <a:t>componentes</a:t>
                      </a:r>
                      <a:r>
                        <a:rPr lang="en-US" sz="2000" dirty="0"/>
                        <a:t> y </a:t>
                      </a:r>
                      <a:r>
                        <a:rPr lang="en-US" sz="2000" dirty="0" err="1"/>
                        <a:t>conectores</a:t>
                      </a:r>
                      <a:r>
                        <a:rPr lang="en-US" sz="2000" dirty="0"/>
                        <a:t>.</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rot="1266022">
            <a:off x="5090799" y="-188769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10999"/>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1843396" y="0"/>
            <a:ext cx="6858000" cy="10287000"/>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25290" t="-11942" r="-1998" b="-15347"/>
              </a:stretch>
            </a:blipFill>
          </p:spPr>
        </p:sp>
      </p:grpSp>
      <p:grpSp>
        <p:nvGrpSpPr>
          <p:cNvPr id="6" name="Group 6"/>
          <p:cNvGrpSpPr/>
          <p:nvPr/>
        </p:nvGrpSpPr>
        <p:grpSpPr>
          <a:xfrm>
            <a:off x="13031320" y="7200900"/>
            <a:ext cx="4482153" cy="1970421"/>
            <a:chOff x="0" y="0"/>
            <a:chExt cx="6644529" cy="2921034"/>
          </a:xfrm>
        </p:grpSpPr>
        <p:sp>
          <p:nvSpPr>
            <p:cNvPr id="7" name="Freeform 7"/>
            <p:cNvSpPr/>
            <p:nvPr/>
          </p:nvSpPr>
          <p:spPr>
            <a:xfrm>
              <a:off x="0" y="0"/>
              <a:ext cx="6644529" cy="2921034"/>
            </a:xfrm>
            <a:custGeom>
              <a:avLst/>
              <a:gdLst/>
              <a:ahLst/>
              <a:cxnLst/>
              <a:rect l="l" t="t" r="r" b="b"/>
              <a:pathLst>
                <a:path w="6644529" h="2921034">
                  <a:moveTo>
                    <a:pt x="51818" y="0"/>
                  </a:moveTo>
                  <a:lnTo>
                    <a:pt x="6592711" y="0"/>
                  </a:lnTo>
                  <a:cubicBezTo>
                    <a:pt x="6621329" y="0"/>
                    <a:pt x="6644529" y="23200"/>
                    <a:pt x="6644529" y="51818"/>
                  </a:cubicBezTo>
                  <a:lnTo>
                    <a:pt x="6644529" y="2869215"/>
                  </a:lnTo>
                  <a:cubicBezTo>
                    <a:pt x="6644529" y="2897834"/>
                    <a:pt x="6621329" y="2921034"/>
                    <a:pt x="6592711" y="2921034"/>
                  </a:cubicBezTo>
                  <a:lnTo>
                    <a:pt x="51818" y="2921034"/>
                  </a:lnTo>
                  <a:cubicBezTo>
                    <a:pt x="23200" y="2921034"/>
                    <a:pt x="0" y="2897834"/>
                    <a:pt x="0" y="2869215"/>
                  </a:cubicBezTo>
                  <a:lnTo>
                    <a:pt x="0" y="51818"/>
                  </a:lnTo>
                  <a:cubicBezTo>
                    <a:pt x="0" y="23200"/>
                    <a:pt x="23200" y="0"/>
                    <a:pt x="51818" y="0"/>
                  </a:cubicBezTo>
                  <a:close/>
                </a:path>
              </a:pathLst>
            </a:custGeom>
            <a:solidFill>
              <a:srgbClr val="E2F8DD"/>
            </a:solidFill>
            <a:ln cap="rnd">
              <a:noFill/>
              <a:prstDash val="sysDot"/>
              <a:round/>
            </a:ln>
          </p:spPr>
        </p:sp>
        <p:sp>
          <p:nvSpPr>
            <p:cNvPr id="8" name="TextBox 8"/>
            <p:cNvSpPr txBox="1"/>
            <p:nvPr/>
          </p:nvSpPr>
          <p:spPr>
            <a:xfrm>
              <a:off x="0" y="-57150"/>
              <a:ext cx="6644529" cy="2978184"/>
            </a:xfrm>
            <a:prstGeom prst="rect">
              <a:avLst/>
            </a:prstGeom>
          </p:spPr>
          <p:txBody>
            <a:bodyPr lIns="254000" tIns="254000" rIns="254000" bIns="254000" rtlCol="0" anchor="ctr"/>
            <a:lstStyle/>
            <a:p>
              <a:pPr algn="l">
                <a:lnSpc>
                  <a:spcPts val="1960"/>
                </a:lnSpc>
              </a:pPr>
              <a:r>
                <a:rPr lang="en-US" sz="1400" b="1" dirty="0">
                  <a:solidFill>
                    <a:srgbClr val="1B131B"/>
                  </a:solidFill>
                  <a:latin typeface="Codec Pro Bold"/>
                  <a:ea typeface="Codec Pro Bold"/>
                  <a:cs typeface="Codec Pro Bold"/>
                  <a:sym typeface="Codec Pro Bold"/>
                </a:rPr>
                <a:t>Apache Spark no solo </a:t>
              </a:r>
              <a:r>
                <a:rPr lang="en-US" sz="1400" b="1" dirty="0" err="1">
                  <a:solidFill>
                    <a:srgbClr val="1B131B"/>
                  </a:solidFill>
                  <a:latin typeface="Codec Pro Bold"/>
                  <a:ea typeface="Codec Pro Bold"/>
                  <a:cs typeface="Codec Pro Bold"/>
                  <a:sym typeface="Codec Pro Bold"/>
                </a:rPr>
                <a:t>mejora</a:t>
              </a:r>
              <a:r>
                <a:rPr lang="en-US" sz="1400" b="1" dirty="0">
                  <a:solidFill>
                    <a:srgbClr val="1B131B"/>
                  </a:solidFill>
                  <a:latin typeface="Codec Pro Bold"/>
                  <a:ea typeface="Codec Pro Bold"/>
                  <a:cs typeface="Codec Pro Bold"/>
                  <a:sym typeface="Codec Pro Bold"/>
                </a:rPr>
                <a:t> la </a:t>
              </a:r>
              <a:r>
                <a:rPr lang="en-US" sz="1400" b="1" dirty="0" err="1">
                  <a:solidFill>
                    <a:srgbClr val="1B131B"/>
                  </a:solidFill>
                  <a:latin typeface="Codec Pro Bold"/>
                  <a:ea typeface="Codec Pro Bold"/>
                  <a:cs typeface="Codec Pro Bold"/>
                  <a:sym typeface="Codec Pro Bold"/>
                </a:rPr>
                <a:t>velocidad</a:t>
              </a:r>
              <a:r>
                <a:rPr lang="en-US" sz="1400" b="1" dirty="0">
                  <a:solidFill>
                    <a:srgbClr val="1B131B"/>
                  </a:solidFill>
                  <a:latin typeface="Codec Pro Bold"/>
                  <a:ea typeface="Codec Pro Bold"/>
                  <a:cs typeface="Codec Pro Bold"/>
                  <a:sym typeface="Codec Pro Bold"/>
                </a:rPr>
                <a:t> y </a:t>
              </a:r>
              <a:r>
                <a:rPr lang="en-US" sz="1400" b="1" dirty="0" err="1">
                  <a:solidFill>
                    <a:srgbClr val="1B131B"/>
                  </a:solidFill>
                  <a:latin typeface="Codec Pro Bold"/>
                  <a:ea typeface="Codec Pro Bold"/>
                  <a:cs typeface="Codec Pro Bold"/>
                  <a:sym typeface="Codec Pro Bold"/>
                </a:rPr>
                <a:t>eficiencia</a:t>
              </a:r>
              <a:r>
                <a:rPr lang="en-US" sz="1400" b="1" dirty="0">
                  <a:solidFill>
                    <a:srgbClr val="1B131B"/>
                  </a:solidFill>
                  <a:latin typeface="Codec Pro Bold"/>
                  <a:ea typeface="Codec Pro Bold"/>
                  <a:cs typeface="Codec Pro Bold"/>
                  <a:sym typeface="Codec Pro Bold"/>
                </a:rPr>
                <a:t> del </a:t>
              </a:r>
              <a:r>
                <a:rPr lang="en-US" sz="1400" b="1" dirty="0" err="1">
                  <a:solidFill>
                    <a:srgbClr val="1B131B"/>
                  </a:solidFill>
                  <a:latin typeface="Codec Pro Bold"/>
                  <a:ea typeface="Codec Pro Bold"/>
                  <a:cs typeface="Codec Pro Bold"/>
                  <a:sym typeface="Codec Pro Bold"/>
                </a:rPr>
                <a:t>procesamiento</a:t>
              </a:r>
              <a:r>
                <a:rPr lang="en-US" sz="1400" b="1" dirty="0">
                  <a:solidFill>
                    <a:srgbClr val="1B131B"/>
                  </a:solidFill>
                  <a:latin typeface="Codec Pro Bold"/>
                  <a:ea typeface="Codec Pro Bold"/>
                  <a:cs typeface="Codec Pro Bold"/>
                  <a:sym typeface="Codec Pro Bold"/>
                </a:rPr>
                <a:t> de </a:t>
              </a:r>
              <a:r>
                <a:rPr lang="en-US" sz="1400" b="1" dirty="0" err="1">
                  <a:solidFill>
                    <a:srgbClr val="1B131B"/>
                  </a:solidFill>
                  <a:latin typeface="Codec Pro Bold"/>
                  <a:ea typeface="Codec Pro Bold"/>
                  <a:cs typeface="Codec Pro Bold"/>
                  <a:sym typeface="Codec Pro Bold"/>
                </a:rPr>
                <a:t>datos</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sino</a:t>
              </a:r>
              <a:r>
                <a:rPr lang="en-US" sz="1400" b="1" dirty="0">
                  <a:solidFill>
                    <a:srgbClr val="1B131B"/>
                  </a:solidFill>
                  <a:latin typeface="Codec Pro Bold"/>
                  <a:ea typeface="Codec Pro Bold"/>
                  <a:cs typeface="Codec Pro Bold"/>
                  <a:sym typeface="Codec Pro Bold"/>
                </a:rPr>
                <a:t> que </a:t>
              </a:r>
              <a:r>
                <a:rPr lang="en-US" sz="1400" b="1" dirty="0" err="1">
                  <a:solidFill>
                    <a:srgbClr val="1B131B"/>
                  </a:solidFill>
                  <a:latin typeface="Codec Pro Bold"/>
                  <a:ea typeface="Codec Pro Bold"/>
                  <a:cs typeface="Codec Pro Bold"/>
                  <a:sym typeface="Codec Pro Bold"/>
                </a:rPr>
                <a:t>también</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habilita</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capacidades</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avanzadas</a:t>
              </a:r>
              <a:r>
                <a:rPr lang="en-US" sz="1400" b="1" dirty="0">
                  <a:solidFill>
                    <a:srgbClr val="1B131B"/>
                  </a:solidFill>
                  <a:latin typeface="Codec Pro Bold"/>
                  <a:ea typeface="Codec Pro Bold"/>
                  <a:cs typeface="Codec Pro Bold"/>
                  <a:sym typeface="Codec Pro Bold"/>
                </a:rPr>
                <a:t> que son </a:t>
              </a:r>
              <a:r>
                <a:rPr lang="en-US" sz="1400" b="1" dirty="0" err="1">
                  <a:solidFill>
                    <a:srgbClr val="1B131B"/>
                  </a:solidFill>
                  <a:latin typeface="Codec Pro Bold"/>
                  <a:ea typeface="Codec Pro Bold"/>
                  <a:cs typeface="Codec Pro Bold"/>
                  <a:sym typeface="Codec Pro Bold"/>
                </a:rPr>
                <a:t>cruciales</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en</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el</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análisis</a:t>
              </a:r>
              <a:r>
                <a:rPr lang="en-US" sz="1400" b="1" dirty="0">
                  <a:solidFill>
                    <a:srgbClr val="1B131B"/>
                  </a:solidFill>
                  <a:latin typeface="Codec Pro Bold"/>
                  <a:ea typeface="Codec Pro Bold"/>
                  <a:cs typeface="Codec Pro Bold"/>
                  <a:sym typeface="Codec Pro Bold"/>
                </a:rPr>
                <a:t> de </a:t>
              </a:r>
              <a:r>
                <a:rPr lang="en-US" sz="1400" b="1" dirty="0" err="1">
                  <a:solidFill>
                    <a:srgbClr val="1B131B"/>
                  </a:solidFill>
                  <a:latin typeface="Codec Pro Bold"/>
                  <a:ea typeface="Codec Pro Bold"/>
                  <a:cs typeface="Codec Pro Bold"/>
                  <a:sym typeface="Codec Pro Bold"/>
                </a:rPr>
                <a:t>datos</a:t>
              </a:r>
              <a:r>
                <a:rPr lang="en-US" sz="1400" b="1" dirty="0">
                  <a:solidFill>
                    <a:srgbClr val="1B131B"/>
                  </a:solidFill>
                  <a:latin typeface="Codec Pro Bold"/>
                  <a:ea typeface="Codec Pro Bold"/>
                  <a:cs typeface="Codec Pro Bold"/>
                  <a:sym typeface="Codec Pro Bold"/>
                </a:rPr>
                <a:t> a gran </a:t>
              </a:r>
              <a:r>
                <a:rPr lang="en-US" sz="1400" b="1" dirty="0" err="1">
                  <a:solidFill>
                    <a:srgbClr val="1B131B"/>
                  </a:solidFill>
                  <a:latin typeface="Codec Pro Bold"/>
                  <a:ea typeface="Codec Pro Bold"/>
                  <a:cs typeface="Codec Pro Bold"/>
                  <a:sym typeface="Codec Pro Bold"/>
                </a:rPr>
                <a:t>escala</a:t>
              </a:r>
              <a:r>
                <a:rPr lang="en-US" sz="1400" b="1" dirty="0">
                  <a:solidFill>
                    <a:srgbClr val="1B131B"/>
                  </a:solidFill>
                  <a:latin typeface="Codec Pro Bold"/>
                  <a:ea typeface="Codec Pro Bold"/>
                  <a:cs typeface="Codec Pro Bold"/>
                  <a:sym typeface="Codec Pro Bold"/>
                </a:rPr>
                <a:t>.</a:t>
              </a:r>
              <a:endParaRPr lang="en-US" sz="1400" dirty="0">
                <a:solidFill>
                  <a:srgbClr val="1B131B"/>
                </a:solidFill>
                <a:latin typeface="Codec Pro"/>
                <a:ea typeface="Codec Pro"/>
                <a:cs typeface="Codec Pro"/>
                <a:sym typeface="Codec Pro"/>
              </a:endParaRPr>
            </a:p>
          </p:txBody>
        </p:sp>
      </p:grpSp>
      <p:sp>
        <p:nvSpPr>
          <p:cNvPr id="11" name="Freeform 11"/>
          <p:cNvSpPr/>
          <p:nvPr/>
        </p:nvSpPr>
        <p:spPr>
          <a:xfrm>
            <a:off x="8746714" y="1943100"/>
            <a:ext cx="652406" cy="713366"/>
          </a:xfrm>
          <a:custGeom>
            <a:avLst/>
            <a:gdLst/>
            <a:ahLst/>
            <a:cxnLst/>
            <a:rect l="l" t="t" r="r" b="b"/>
            <a:pathLst>
              <a:path w="652406" h="713366">
                <a:moveTo>
                  <a:pt x="0" y="0"/>
                </a:moveTo>
                <a:lnTo>
                  <a:pt x="652406" y="0"/>
                </a:lnTo>
                <a:lnTo>
                  <a:pt x="652406" y="713367"/>
                </a:lnTo>
                <a:lnTo>
                  <a:pt x="0" y="713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2F8D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88725024"/>
              </p:ext>
            </p:extLst>
          </p:nvPr>
        </p:nvGraphicFramePr>
        <p:xfrm>
          <a:off x="1092969" y="641159"/>
          <a:ext cx="9584275" cy="9560941"/>
        </p:xfrm>
        <a:graphic>
          <a:graphicData uri="http://schemas.openxmlformats.org/drawingml/2006/table">
            <a:tbl>
              <a:tblPr/>
              <a:tblGrid>
                <a:gridCol w="9584275">
                  <a:extLst>
                    <a:ext uri="{9D8B030D-6E8A-4147-A177-3AD203B41FA5}">
                      <a16:colId xmlns:a16="http://schemas.microsoft.com/office/drawing/2014/main" val="20000"/>
                    </a:ext>
                  </a:extLst>
                </a:gridCol>
              </a:tblGrid>
              <a:tr h="1783252">
                <a:tc>
                  <a:txBody>
                    <a:bodyPr/>
                    <a:lstStyle/>
                    <a:p>
                      <a:pPr algn="ctr"/>
                      <a:r>
                        <a:rPr lang="es-PA" sz="7200" b="1" i="0" kern="1200" dirty="0">
                          <a:solidFill>
                            <a:schemeClr val="tx1"/>
                          </a:solidFill>
                          <a:effectLst/>
                          <a:latin typeface="+mn-lt"/>
                          <a:ea typeface="+mn-ea"/>
                          <a:cs typeface="+mn-cs"/>
                        </a:rPr>
                        <a:t>Casos de Uso de Apache Spark</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solidFill>
                      <a:srgbClr val="00991A"/>
                    </a:solidFill>
                  </a:tcPr>
                </a:tc>
                <a:extLst>
                  <a:ext uri="{0D108BD9-81ED-4DB2-BD59-A6C34878D82A}">
                    <a16:rowId xmlns:a16="http://schemas.microsoft.com/office/drawing/2014/main" val="10000"/>
                  </a:ext>
                </a:extLst>
              </a:tr>
              <a:tr h="5786637">
                <a:tc>
                  <a:txBody>
                    <a:bodyPr/>
                    <a:lstStyle/>
                    <a:p>
                      <a:pPr marL="342900" indent="-342900" algn="l">
                        <a:lnSpc>
                          <a:spcPts val="2940"/>
                        </a:lnSpc>
                        <a:buFont typeface="Arial" panose="020B0604020202020204" pitchFamily="34" charset="0"/>
                        <a:buChar char="•"/>
                        <a:defRPr/>
                      </a:pPr>
                      <a:r>
                        <a:rPr lang="en-US" sz="2000" dirty="0" err="1"/>
                        <a:t>Análisis</a:t>
                      </a:r>
                      <a:r>
                        <a:rPr lang="en-US" sz="2000" dirty="0"/>
                        <a:t> </a:t>
                      </a:r>
                      <a:r>
                        <a:rPr lang="en-US" sz="2000" dirty="0" err="1"/>
                        <a:t>en</a:t>
                      </a:r>
                      <a:r>
                        <a:rPr lang="en-US" sz="2000" dirty="0"/>
                        <a:t> </a:t>
                      </a:r>
                      <a:r>
                        <a:rPr lang="en-US" sz="2000" dirty="0" err="1"/>
                        <a:t>Tiempo</a:t>
                      </a:r>
                      <a:r>
                        <a:rPr lang="en-US" sz="2000" dirty="0"/>
                        <a:t> Real: Spark Streaming </a:t>
                      </a:r>
                      <a:r>
                        <a:rPr lang="en-US" sz="2000" dirty="0" err="1"/>
                        <a:t>permite</a:t>
                      </a:r>
                      <a:r>
                        <a:rPr lang="en-US" sz="2000" dirty="0"/>
                        <a:t> </a:t>
                      </a:r>
                      <a:r>
                        <a:rPr lang="en-US" sz="2000" dirty="0" err="1"/>
                        <a:t>el</a:t>
                      </a:r>
                      <a:r>
                        <a:rPr lang="en-US" sz="2000" dirty="0"/>
                        <a:t> </a:t>
                      </a:r>
                      <a:r>
                        <a:rPr lang="en-US" sz="2000" dirty="0" err="1"/>
                        <a:t>procesamiento</a:t>
                      </a:r>
                      <a:r>
                        <a:rPr lang="en-US" sz="2000" dirty="0"/>
                        <a:t> de </a:t>
                      </a:r>
                      <a:r>
                        <a:rPr lang="en-US" sz="2000" dirty="0" err="1"/>
                        <a:t>datos</a:t>
                      </a:r>
                      <a:r>
                        <a:rPr lang="en-US" sz="2000" dirty="0"/>
                        <a:t> </a:t>
                      </a:r>
                      <a:r>
                        <a:rPr lang="en-US" sz="2000" dirty="0" err="1"/>
                        <a:t>en</a:t>
                      </a:r>
                      <a:r>
                        <a:rPr lang="en-US" sz="2000" dirty="0"/>
                        <a:t> </a:t>
                      </a:r>
                      <a:r>
                        <a:rPr lang="en-US" sz="2000" dirty="0" err="1"/>
                        <a:t>tiempo</a:t>
                      </a:r>
                      <a:r>
                        <a:rPr lang="en-US" sz="2000" dirty="0"/>
                        <a:t> real, </a:t>
                      </a:r>
                      <a:r>
                        <a:rPr lang="en-US" sz="2000" dirty="0" err="1"/>
                        <a:t>como</a:t>
                      </a:r>
                      <a:r>
                        <a:rPr lang="en-US" sz="2000" dirty="0"/>
                        <a:t> la </a:t>
                      </a:r>
                      <a:r>
                        <a:rPr lang="en-US" sz="2000" dirty="0" err="1"/>
                        <a:t>detección</a:t>
                      </a:r>
                      <a:r>
                        <a:rPr lang="en-US" sz="2000" dirty="0"/>
                        <a:t> de </a:t>
                      </a:r>
                      <a:r>
                        <a:rPr lang="en-US" sz="2000" dirty="0" err="1"/>
                        <a:t>fraudes</a:t>
                      </a:r>
                      <a:r>
                        <a:rPr lang="en-US" sz="2000" dirty="0"/>
                        <a:t> </a:t>
                      </a:r>
                      <a:r>
                        <a:rPr lang="en-US" sz="2000" dirty="0" err="1"/>
                        <a:t>en</a:t>
                      </a:r>
                      <a:r>
                        <a:rPr lang="en-US" sz="2000" dirty="0"/>
                        <a:t> </a:t>
                      </a:r>
                      <a:r>
                        <a:rPr lang="en-US" sz="2000" dirty="0" err="1"/>
                        <a:t>transacciones</a:t>
                      </a:r>
                      <a:r>
                        <a:rPr lang="en-US" sz="2000" dirty="0"/>
                        <a:t> </a:t>
                      </a:r>
                      <a:r>
                        <a:rPr lang="en-US" sz="2000" dirty="0" err="1"/>
                        <a:t>financieras</a:t>
                      </a:r>
                      <a:r>
                        <a:rPr lang="en-US" sz="2000" dirty="0"/>
                        <a:t> o </a:t>
                      </a:r>
                      <a:r>
                        <a:rPr lang="en-US" sz="2000" dirty="0" err="1"/>
                        <a:t>el</a:t>
                      </a:r>
                      <a:r>
                        <a:rPr lang="en-US" sz="2000" dirty="0"/>
                        <a:t> </a:t>
                      </a:r>
                      <a:r>
                        <a:rPr lang="en-US" sz="2000" dirty="0" err="1"/>
                        <a:t>monitoreo</a:t>
                      </a:r>
                      <a:r>
                        <a:rPr lang="en-US" sz="2000" dirty="0"/>
                        <a:t> de </a:t>
                      </a:r>
                      <a:r>
                        <a:rPr lang="en-US" sz="2000" dirty="0" err="1"/>
                        <a:t>sistemas</a:t>
                      </a:r>
                      <a:r>
                        <a:rPr lang="en-US" sz="2000" dirty="0"/>
                        <a:t> </a:t>
                      </a:r>
                      <a:r>
                        <a:rPr lang="en-US" sz="2000" dirty="0" err="1"/>
                        <a:t>en</a:t>
                      </a:r>
                      <a:r>
                        <a:rPr lang="en-US" sz="2000" dirty="0"/>
                        <a:t> </a:t>
                      </a:r>
                      <a:r>
                        <a:rPr lang="en-US" sz="2000" dirty="0" err="1"/>
                        <a:t>tiempo</a:t>
                      </a:r>
                      <a:r>
                        <a:rPr lang="en-US" sz="2000" dirty="0"/>
                        <a:t> real.</a:t>
                      </a:r>
                    </a:p>
                    <a:p>
                      <a:pPr marL="342900" indent="-342900" algn="l">
                        <a:lnSpc>
                          <a:spcPts val="2940"/>
                        </a:lnSpc>
                        <a:buFont typeface="Arial" panose="020B0604020202020204" pitchFamily="34" charset="0"/>
                        <a:buChar char="•"/>
                        <a:defRPr/>
                      </a:pPr>
                      <a:endParaRPr lang="en-US" sz="2000" dirty="0"/>
                    </a:p>
                    <a:p>
                      <a:pPr marL="342900" indent="-342900" algn="l">
                        <a:lnSpc>
                          <a:spcPts val="2940"/>
                        </a:lnSpc>
                        <a:buFont typeface="Arial" panose="020B0604020202020204" pitchFamily="34" charset="0"/>
                        <a:buChar char="•"/>
                        <a:defRPr/>
                      </a:pPr>
                      <a:r>
                        <a:rPr lang="en-US" sz="2000" dirty="0" err="1"/>
                        <a:t>Procesamiento</a:t>
                      </a:r>
                      <a:r>
                        <a:rPr lang="en-US" sz="2000" dirty="0"/>
                        <a:t> </a:t>
                      </a:r>
                      <a:r>
                        <a:rPr lang="en-US" sz="2000" dirty="0" err="1"/>
                        <a:t>por</a:t>
                      </a:r>
                      <a:r>
                        <a:rPr lang="en-US" sz="2000" dirty="0"/>
                        <a:t> </a:t>
                      </a:r>
                      <a:r>
                        <a:rPr lang="en-US" sz="2000" dirty="0" err="1"/>
                        <a:t>Lotes</a:t>
                      </a:r>
                      <a:r>
                        <a:rPr lang="en-US" sz="2000" dirty="0"/>
                        <a:t>: Ideal para </a:t>
                      </a:r>
                      <a:r>
                        <a:rPr lang="en-US" sz="2000" dirty="0" err="1"/>
                        <a:t>tareas</a:t>
                      </a:r>
                      <a:r>
                        <a:rPr lang="en-US" sz="2000" dirty="0"/>
                        <a:t> de </a:t>
                      </a:r>
                      <a:r>
                        <a:rPr lang="en-US" sz="2000" dirty="0" err="1"/>
                        <a:t>procesamiento</a:t>
                      </a:r>
                      <a:r>
                        <a:rPr lang="en-US" sz="2000" dirty="0"/>
                        <a:t> </a:t>
                      </a:r>
                      <a:r>
                        <a:rPr lang="en-US" sz="2000" dirty="0" err="1"/>
                        <a:t>por</a:t>
                      </a:r>
                      <a:r>
                        <a:rPr lang="en-US" sz="2000" dirty="0"/>
                        <a:t> </a:t>
                      </a:r>
                      <a:r>
                        <a:rPr lang="en-US" sz="2000" dirty="0" err="1"/>
                        <a:t>lotes</a:t>
                      </a:r>
                      <a:r>
                        <a:rPr lang="en-US" sz="2000" dirty="0"/>
                        <a:t> que </a:t>
                      </a:r>
                      <a:r>
                        <a:rPr lang="en-US" sz="2000" dirty="0" err="1"/>
                        <a:t>requieren</a:t>
                      </a:r>
                      <a:r>
                        <a:rPr lang="en-US" sz="2000" dirty="0"/>
                        <a:t> </a:t>
                      </a:r>
                      <a:r>
                        <a:rPr lang="en-US" sz="2000" dirty="0" err="1"/>
                        <a:t>análisis</a:t>
                      </a:r>
                      <a:r>
                        <a:rPr lang="en-US" sz="2000" dirty="0"/>
                        <a:t> de </a:t>
                      </a:r>
                      <a:r>
                        <a:rPr lang="en-US" sz="2000" dirty="0" err="1"/>
                        <a:t>grandes</a:t>
                      </a:r>
                      <a:r>
                        <a:rPr lang="en-US" sz="2000" dirty="0"/>
                        <a:t> </a:t>
                      </a:r>
                      <a:r>
                        <a:rPr lang="en-US" sz="2000" dirty="0" err="1"/>
                        <a:t>volúmenes</a:t>
                      </a:r>
                      <a:r>
                        <a:rPr lang="en-US" sz="2000" dirty="0"/>
                        <a:t> de </a:t>
                      </a:r>
                      <a:r>
                        <a:rPr lang="en-US" sz="2000" dirty="0" err="1"/>
                        <a:t>datos</a:t>
                      </a:r>
                      <a:r>
                        <a:rPr lang="en-US" sz="2000" dirty="0"/>
                        <a:t> </a:t>
                      </a:r>
                      <a:r>
                        <a:rPr lang="en-US" sz="2000" dirty="0" err="1"/>
                        <a:t>históricos</a:t>
                      </a:r>
                      <a:r>
                        <a:rPr lang="en-US" sz="2000" dirty="0"/>
                        <a:t>, </a:t>
                      </a:r>
                      <a:r>
                        <a:rPr lang="en-US" sz="2000" dirty="0" err="1"/>
                        <a:t>como</a:t>
                      </a:r>
                      <a:r>
                        <a:rPr lang="en-US" sz="2000" dirty="0"/>
                        <a:t> la </a:t>
                      </a:r>
                      <a:r>
                        <a:rPr lang="en-US" sz="2000" dirty="0" err="1"/>
                        <a:t>limpieza</a:t>
                      </a:r>
                      <a:r>
                        <a:rPr lang="en-US" sz="2000" dirty="0"/>
                        <a:t> de </a:t>
                      </a:r>
                      <a:r>
                        <a:rPr lang="en-US" sz="2000" dirty="0" err="1"/>
                        <a:t>datos</a:t>
                      </a:r>
                      <a:r>
                        <a:rPr lang="en-US" sz="2000" dirty="0"/>
                        <a:t> y la </a:t>
                      </a:r>
                      <a:r>
                        <a:rPr lang="en-US" sz="2000" dirty="0" err="1"/>
                        <a:t>generación</a:t>
                      </a:r>
                      <a:r>
                        <a:rPr lang="en-US" sz="2000" dirty="0"/>
                        <a:t> de </a:t>
                      </a:r>
                      <a:r>
                        <a:rPr lang="en-US" sz="2000" dirty="0" err="1"/>
                        <a:t>informes</a:t>
                      </a:r>
                      <a:r>
                        <a:rPr lang="en-US" sz="2000" dirty="0"/>
                        <a:t>.</a:t>
                      </a:r>
                    </a:p>
                    <a:p>
                      <a:pPr marL="342900" indent="-342900" algn="l">
                        <a:lnSpc>
                          <a:spcPts val="2940"/>
                        </a:lnSpc>
                        <a:buFont typeface="Arial" panose="020B0604020202020204" pitchFamily="34" charset="0"/>
                        <a:buChar char="•"/>
                        <a:defRPr/>
                      </a:pPr>
                      <a:endParaRPr lang="en-US" sz="2000" dirty="0"/>
                    </a:p>
                    <a:p>
                      <a:pPr marL="342900" indent="-342900" algn="l">
                        <a:lnSpc>
                          <a:spcPts val="2940"/>
                        </a:lnSpc>
                        <a:buFont typeface="Arial" panose="020B0604020202020204" pitchFamily="34" charset="0"/>
                        <a:buChar char="•"/>
                        <a:defRPr/>
                      </a:pPr>
                      <a:r>
                        <a:rPr lang="en-US" sz="2000" dirty="0" err="1"/>
                        <a:t>Aprendizaje</a:t>
                      </a:r>
                      <a:r>
                        <a:rPr lang="en-US" sz="2000" dirty="0"/>
                        <a:t> </a:t>
                      </a:r>
                      <a:r>
                        <a:rPr lang="en-US" sz="2000" dirty="0" err="1"/>
                        <a:t>Automático</a:t>
                      </a:r>
                      <a:r>
                        <a:rPr lang="en-US" sz="2000" dirty="0"/>
                        <a:t>: Con </a:t>
                      </a:r>
                      <a:r>
                        <a:rPr lang="en-US" sz="2000" dirty="0" err="1"/>
                        <a:t>MLlib</a:t>
                      </a:r>
                      <a:r>
                        <a:rPr lang="en-US" sz="2000" dirty="0"/>
                        <a:t>, Spark </a:t>
                      </a:r>
                      <a:r>
                        <a:rPr lang="en-US" sz="2000" dirty="0" err="1"/>
                        <a:t>facilita</a:t>
                      </a:r>
                      <a:r>
                        <a:rPr lang="en-US" sz="2000" dirty="0"/>
                        <a:t> la </a:t>
                      </a:r>
                      <a:r>
                        <a:rPr lang="en-US" sz="2000" dirty="0" err="1"/>
                        <a:t>construcción</a:t>
                      </a:r>
                      <a:r>
                        <a:rPr lang="en-US" sz="2000" dirty="0"/>
                        <a:t> y </a:t>
                      </a:r>
                      <a:r>
                        <a:rPr lang="en-US" sz="2000" dirty="0" err="1"/>
                        <a:t>entrenamiento</a:t>
                      </a:r>
                      <a:r>
                        <a:rPr lang="en-US" sz="2000" dirty="0"/>
                        <a:t> de </a:t>
                      </a:r>
                      <a:r>
                        <a:rPr lang="en-US" sz="2000" dirty="0" err="1"/>
                        <a:t>modelos</a:t>
                      </a:r>
                      <a:r>
                        <a:rPr lang="en-US" sz="2000" dirty="0"/>
                        <a:t> de </a:t>
                      </a:r>
                      <a:r>
                        <a:rPr lang="en-US" sz="2000" dirty="0" err="1"/>
                        <a:t>aprendizaje</a:t>
                      </a:r>
                      <a:r>
                        <a:rPr lang="en-US" sz="2000" dirty="0"/>
                        <a:t> </a:t>
                      </a:r>
                      <a:r>
                        <a:rPr lang="en-US" sz="2000" dirty="0" err="1"/>
                        <a:t>automático</a:t>
                      </a:r>
                      <a:r>
                        <a:rPr lang="en-US" sz="2000" dirty="0"/>
                        <a:t> a gran </a:t>
                      </a:r>
                      <a:r>
                        <a:rPr lang="en-US" sz="2000" dirty="0" err="1"/>
                        <a:t>escala</a:t>
                      </a:r>
                      <a:r>
                        <a:rPr lang="en-US" sz="2000" dirty="0"/>
                        <a:t>, </a:t>
                      </a:r>
                      <a:r>
                        <a:rPr lang="en-US" sz="2000" dirty="0" err="1"/>
                        <a:t>como</a:t>
                      </a:r>
                      <a:r>
                        <a:rPr lang="en-US" sz="2000" dirty="0"/>
                        <a:t> la </a:t>
                      </a:r>
                      <a:r>
                        <a:rPr lang="en-US" sz="2000" dirty="0" err="1"/>
                        <a:t>recomendación</a:t>
                      </a:r>
                      <a:r>
                        <a:rPr lang="en-US" sz="2000" dirty="0"/>
                        <a:t> de </a:t>
                      </a:r>
                      <a:r>
                        <a:rPr lang="en-US" sz="2000" dirty="0" err="1"/>
                        <a:t>productos</a:t>
                      </a:r>
                      <a:r>
                        <a:rPr lang="en-US" sz="2000" dirty="0"/>
                        <a:t> y la </a:t>
                      </a:r>
                      <a:r>
                        <a:rPr lang="en-US" sz="2000" dirty="0" err="1"/>
                        <a:t>predicción</a:t>
                      </a:r>
                      <a:r>
                        <a:rPr lang="en-US" sz="2000" dirty="0"/>
                        <a:t> de </a:t>
                      </a:r>
                      <a:r>
                        <a:rPr lang="en-US" sz="2000" dirty="0" err="1"/>
                        <a:t>tendencias</a:t>
                      </a:r>
                      <a:r>
                        <a:rPr lang="en-US" sz="2000" dirty="0"/>
                        <a:t>.</a:t>
                      </a:r>
                    </a:p>
                    <a:p>
                      <a:pPr marL="342900" indent="-342900" algn="l">
                        <a:lnSpc>
                          <a:spcPts val="2940"/>
                        </a:lnSpc>
                        <a:buFont typeface="Arial" panose="020B0604020202020204" pitchFamily="34" charset="0"/>
                        <a:buChar char="•"/>
                        <a:defRPr/>
                      </a:pPr>
                      <a:endParaRPr lang="en-US" sz="2000" dirty="0"/>
                    </a:p>
                    <a:p>
                      <a:pPr marL="342900" indent="-342900" algn="l">
                        <a:lnSpc>
                          <a:spcPts val="2940"/>
                        </a:lnSpc>
                        <a:buFont typeface="Arial" panose="020B0604020202020204" pitchFamily="34" charset="0"/>
                        <a:buChar char="•"/>
                        <a:defRPr/>
                      </a:pPr>
                      <a:r>
                        <a:rPr lang="en-US" sz="2000" dirty="0" err="1"/>
                        <a:t>Análisis</a:t>
                      </a:r>
                      <a:r>
                        <a:rPr lang="en-US" sz="2000" dirty="0"/>
                        <a:t> de </a:t>
                      </a:r>
                      <a:r>
                        <a:rPr lang="en-US" sz="2000" dirty="0" err="1"/>
                        <a:t>gráficos</a:t>
                      </a:r>
                      <a:r>
                        <a:rPr lang="en-US" sz="2000" dirty="0"/>
                        <a:t>: </a:t>
                      </a:r>
                      <a:r>
                        <a:rPr lang="en-US" sz="2000" dirty="0" err="1"/>
                        <a:t>GraphX</a:t>
                      </a:r>
                      <a:r>
                        <a:rPr lang="en-US" sz="2000" dirty="0"/>
                        <a:t> ​​</a:t>
                      </a:r>
                      <a:r>
                        <a:rPr lang="en-US" sz="2000" dirty="0" err="1"/>
                        <a:t>permite</a:t>
                      </a:r>
                      <a:r>
                        <a:rPr lang="en-US" sz="2000" dirty="0"/>
                        <a:t> </a:t>
                      </a:r>
                      <a:r>
                        <a:rPr lang="en-US" sz="2000" dirty="0" err="1"/>
                        <a:t>el</a:t>
                      </a:r>
                      <a:r>
                        <a:rPr lang="en-US" sz="2000" dirty="0"/>
                        <a:t> </a:t>
                      </a:r>
                      <a:r>
                        <a:rPr lang="en-US" sz="2000" dirty="0" err="1"/>
                        <a:t>análisis</a:t>
                      </a:r>
                      <a:r>
                        <a:rPr lang="en-US" sz="2000" dirty="0"/>
                        <a:t> de </a:t>
                      </a:r>
                      <a:r>
                        <a:rPr lang="en-US" sz="2000" dirty="0" err="1"/>
                        <a:t>gráficos</a:t>
                      </a:r>
                      <a:r>
                        <a:rPr lang="en-US" sz="2000" dirty="0"/>
                        <a:t> a gran </a:t>
                      </a:r>
                      <a:r>
                        <a:rPr lang="en-US" sz="2000" dirty="0" err="1"/>
                        <a:t>escala</a:t>
                      </a:r>
                      <a:r>
                        <a:rPr lang="en-US" sz="2000" dirty="0"/>
                        <a:t>, </a:t>
                      </a:r>
                      <a:r>
                        <a:rPr lang="en-US" sz="2000" dirty="0" err="1"/>
                        <a:t>útil</a:t>
                      </a:r>
                      <a:r>
                        <a:rPr lang="en-US" sz="2000" dirty="0"/>
                        <a:t> para </a:t>
                      </a:r>
                      <a:r>
                        <a:rPr lang="en-US" sz="2000" dirty="0" err="1"/>
                        <a:t>detectar</a:t>
                      </a:r>
                      <a:r>
                        <a:rPr lang="en-US" sz="2000" dirty="0"/>
                        <a:t> </a:t>
                      </a:r>
                      <a:r>
                        <a:rPr lang="en-US" sz="2000" dirty="0" err="1"/>
                        <a:t>comunidades</a:t>
                      </a:r>
                      <a:r>
                        <a:rPr lang="en-US" sz="2000" dirty="0"/>
                        <a:t> </a:t>
                      </a:r>
                      <a:r>
                        <a:rPr lang="en-US" sz="2000" dirty="0" err="1"/>
                        <a:t>en</a:t>
                      </a:r>
                      <a:r>
                        <a:rPr lang="en-US" sz="2000" dirty="0"/>
                        <a:t> redes </a:t>
                      </a:r>
                      <a:r>
                        <a:rPr lang="en-US" sz="2000" dirty="0" err="1"/>
                        <a:t>sociales</a:t>
                      </a:r>
                      <a:r>
                        <a:rPr lang="en-US" sz="2000" dirty="0"/>
                        <a:t> o </a:t>
                      </a:r>
                      <a:r>
                        <a:rPr lang="en-US" sz="2000" dirty="0" err="1"/>
                        <a:t>analizar</a:t>
                      </a:r>
                      <a:r>
                        <a:rPr lang="en-US" sz="2000" dirty="0"/>
                        <a:t> </a:t>
                      </a:r>
                      <a:r>
                        <a:rPr lang="en-US" sz="2000" dirty="0" err="1"/>
                        <a:t>relaciones</a:t>
                      </a:r>
                      <a:r>
                        <a:rPr lang="en-US" sz="2000" dirty="0"/>
                        <a:t> entre </a:t>
                      </a:r>
                      <a:r>
                        <a:rPr lang="en-US" sz="2000" dirty="0" err="1"/>
                        <a:t>entidades</a:t>
                      </a:r>
                      <a:r>
                        <a:rPr lang="en-US" sz="2000" dirty="0"/>
                        <a:t>.</a:t>
                      </a:r>
                    </a:p>
                    <a:p>
                      <a:pPr marL="342900" indent="-342900" algn="l">
                        <a:lnSpc>
                          <a:spcPts val="2940"/>
                        </a:lnSpc>
                        <a:buFont typeface="Arial" panose="020B0604020202020204" pitchFamily="34" charset="0"/>
                        <a:buChar char="•"/>
                        <a:defRPr/>
                      </a:pPr>
                      <a:endParaRPr lang="en-US" sz="2000" dirty="0"/>
                    </a:p>
                    <a:p>
                      <a:pPr marL="342900" indent="-342900" algn="l">
                        <a:lnSpc>
                          <a:spcPts val="2940"/>
                        </a:lnSpc>
                        <a:buFont typeface="Arial" panose="020B0604020202020204" pitchFamily="34" charset="0"/>
                        <a:buChar char="•"/>
                        <a:defRPr/>
                      </a:pPr>
                      <a:r>
                        <a:rPr lang="en-US" sz="2000" dirty="0" err="1"/>
                        <a:t>Procesamiento</a:t>
                      </a:r>
                      <a:r>
                        <a:rPr lang="en-US" sz="2000" dirty="0"/>
                        <a:t> de </a:t>
                      </a:r>
                      <a:r>
                        <a:rPr lang="en-US" sz="2000" dirty="0" err="1"/>
                        <a:t>Datos</a:t>
                      </a:r>
                      <a:r>
                        <a:rPr lang="en-US" sz="2000" dirty="0"/>
                        <a:t> </a:t>
                      </a:r>
                      <a:r>
                        <a:rPr lang="en-US" sz="2000" dirty="0" err="1"/>
                        <a:t>en</a:t>
                      </a:r>
                      <a:r>
                        <a:rPr lang="en-US" sz="2000" dirty="0"/>
                        <a:t> la </a:t>
                      </a:r>
                      <a:r>
                        <a:rPr lang="en-US" sz="2000" dirty="0" err="1"/>
                        <a:t>Nube</a:t>
                      </a:r>
                      <a:r>
                        <a:rPr lang="en-US" sz="2000" dirty="0"/>
                        <a:t>: </a:t>
                      </a:r>
                      <a:r>
                        <a:rPr lang="en-US" sz="2000" dirty="0" err="1"/>
                        <a:t>Integración</a:t>
                      </a:r>
                      <a:r>
                        <a:rPr lang="en-US" sz="2000" dirty="0"/>
                        <a:t> con </a:t>
                      </a:r>
                      <a:r>
                        <a:rPr lang="en-US" sz="2000" dirty="0" err="1"/>
                        <a:t>servicios</a:t>
                      </a:r>
                      <a:r>
                        <a:rPr lang="en-US" sz="2000" dirty="0"/>
                        <a:t> </a:t>
                      </a:r>
                      <a:r>
                        <a:rPr lang="en-US" sz="2000" dirty="0" err="1"/>
                        <a:t>en</a:t>
                      </a:r>
                      <a:r>
                        <a:rPr lang="en-US" sz="2000" dirty="0"/>
                        <a:t> la </a:t>
                      </a:r>
                      <a:r>
                        <a:rPr lang="en-US" sz="2000" dirty="0" err="1"/>
                        <a:t>nube</a:t>
                      </a:r>
                      <a:r>
                        <a:rPr lang="en-US" sz="2000" dirty="0"/>
                        <a:t> </a:t>
                      </a:r>
                      <a:r>
                        <a:rPr lang="en-US" sz="2000" dirty="0" err="1"/>
                        <a:t>como</a:t>
                      </a:r>
                      <a:r>
                        <a:rPr lang="en-US" sz="2000" dirty="0"/>
                        <a:t> AWS, Azure y Google Cloud, </a:t>
                      </a:r>
                      <a:r>
                        <a:rPr lang="en-US" sz="2000" dirty="0" err="1"/>
                        <a:t>permitiendo</a:t>
                      </a:r>
                      <a:r>
                        <a:rPr lang="en-US" sz="2000" dirty="0"/>
                        <a:t> </a:t>
                      </a:r>
                      <a:r>
                        <a:rPr lang="en-US" sz="2000" dirty="0" err="1"/>
                        <a:t>el</a:t>
                      </a:r>
                      <a:r>
                        <a:rPr lang="en-US" sz="2000" dirty="0"/>
                        <a:t> </a:t>
                      </a:r>
                      <a:r>
                        <a:rPr lang="en-US" sz="2000" dirty="0" err="1"/>
                        <a:t>despliegue</a:t>
                      </a:r>
                      <a:r>
                        <a:rPr lang="en-US" sz="2000" dirty="0"/>
                        <a:t> </a:t>
                      </a:r>
                      <a:r>
                        <a:rPr lang="en-US" sz="2000" dirty="0" err="1"/>
                        <a:t>fácil</a:t>
                      </a:r>
                      <a:r>
                        <a:rPr lang="en-US" sz="2000" dirty="0"/>
                        <a:t> y </a:t>
                      </a:r>
                      <a:r>
                        <a:rPr lang="en-US" sz="2000" dirty="0" err="1"/>
                        <a:t>escalable</a:t>
                      </a:r>
                      <a:r>
                        <a:rPr lang="en-US" sz="2000" dirty="0"/>
                        <a:t> </a:t>
                      </a:r>
                      <a:r>
                        <a:rPr lang="en-US" sz="2000" dirty="0" err="1"/>
                        <a:t>en</a:t>
                      </a:r>
                      <a:r>
                        <a:rPr lang="en-US" sz="2000" dirty="0"/>
                        <a:t> </a:t>
                      </a:r>
                      <a:r>
                        <a:rPr lang="en-US" sz="2000" dirty="0" err="1"/>
                        <a:t>entornos</a:t>
                      </a:r>
                      <a:r>
                        <a:rPr lang="en-US" sz="2000" dirty="0"/>
                        <a:t> de Big Data.</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1B131B"/>
                      </a:solidFill>
                      <a:prstDash val="solid"/>
                      <a:round/>
                      <a:headEnd type="none" w="med" len="med"/>
                      <a:tailEnd type="none" w="med" len="med"/>
                    </a:lnT>
                    <a:lnB w="0" cap="flat" cmpd="sng" algn="ctr">
                      <a:solidFill>
                        <a:srgbClr val="1B131B"/>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Freeform 3"/>
          <p:cNvSpPr/>
          <p:nvPr/>
        </p:nvSpPr>
        <p:spPr>
          <a:xfrm rot="1266022">
            <a:off x="5090799" y="-188769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10999"/>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11843396" y="0"/>
            <a:ext cx="6858000" cy="10287000"/>
            <a:chOff x="0" y="0"/>
            <a:chExt cx="6350000" cy="9525000"/>
          </a:xfrm>
        </p:grpSpPr>
        <p:sp>
          <p:nvSpPr>
            <p:cNvPr id="5" name="Freeform 5"/>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5"/>
              <a:stretch>
                <a:fillRect l="-25290" t="-11942" r="-1998" b="-15347"/>
              </a:stretch>
            </a:blipFill>
          </p:spPr>
        </p:sp>
      </p:grpSp>
      <p:grpSp>
        <p:nvGrpSpPr>
          <p:cNvPr id="6" name="Group 6"/>
          <p:cNvGrpSpPr/>
          <p:nvPr/>
        </p:nvGrpSpPr>
        <p:grpSpPr>
          <a:xfrm>
            <a:off x="13031320" y="7200900"/>
            <a:ext cx="4482153" cy="1970421"/>
            <a:chOff x="0" y="0"/>
            <a:chExt cx="6644529" cy="2921034"/>
          </a:xfrm>
        </p:grpSpPr>
        <p:sp>
          <p:nvSpPr>
            <p:cNvPr id="7" name="Freeform 7"/>
            <p:cNvSpPr/>
            <p:nvPr/>
          </p:nvSpPr>
          <p:spPr>
            <a:xfrm>
              <a:off x="0" y="0"/>
              <a:ext cx="6644529" cy="2921034"/>
            </a:xfrm>
            <a:custGeom>
              <a:avLst/>
              <a:gdLst/>
              <a:ahLst/>
              <a:cxnLst/>
              <a:rect l="l" t="t" r="r" b="b"/>
              <a:pathLst>
                <a:path w="6644529" h="2921034">
                  <a:moveTo>
                    <a:pt x="51818" y="0"/>
                  </a:moveTo>
                  <a:lnTo>
                    <a:pt x="6592711" y="0"/>
                  </a:lnTo>
                  <a:cubicBezTo>
                    <a:pt x="6621329" y="0"/>
                    <a:pt x="6644529" y="23200"/>
                    <a:pt x="6644529" y="51818"/>
                  </a:cubicBezTo>
                  <a:lnTo>
                    <a:pt x="6644529" y="2869215"/>
                  </a:lnTo>
                  <a:cubicBezTo>
                    <a:pt x="6644529" y="2897834"/>
                    <a:pt x="6621329" y="2921034"/>
                    <a:pt x="6592711" y="2921034"/>
                  </a:cubicBezTo>
                  <a:lnTo>
                    <a:pt x="51818" y="2921034"/>
                  </a:lnTo>
                  <a:cubicBezTo>
                    <a:pt x="23200" y="2921034"/>
                    <a:pt x="0" y="2897834"/>
                    <a:pt x="0" y="2869215"/>
                  </a:cubicBezTo>
                  <a:lnTo>
                    <a:pt x="0" y="51818"/>
                  </a:lnTo>
                  <a:cubicBezTo>
                    <a:pt x="0" y="23200"/>
                    <a:pt x="23200" y="0"/>
                    <a:pt x="51818" y="0"/>
                  </a:cubicBezTo>
                  <a:close/>
                </a:path>
              </a:pathLst>
            </a:custGeom>
            <a:solidFill>
              <a:srgbClr val="E2F8DD"/>
            </a:solidFill>
            <a:ln cap="rnd">
              <a:noFill/>
              <a:prstDash val="sysDot"/>
              <a:round/>
            </a:ln>
          </p:spPr>
        </p:sp>
        <p:sp>
          <p:nvSpPr>
            <p:cNvPr id="8" name="TextBox 8"/>
            <p:cNvSpPr txBox="1"/>
            <p:nvPr/>
          </p:nvSpPr>
          <p:spPr>
            <a:xfrm>
              <a:off x="0" y="-57150"/>
              <a:ext cx="6644529" cy="2978184"/>
            </a:xfrm>
            <a:prstGeom prst="rect">
              <a:avLst/>
            </a:prstGeom>
          </p:spPr>
          <p:txBody>
            <a:bodyPr lIns="254000" tIns="254000" rIns="254000" bIns="254000" rtlCol="0" anchor="ctr"/>
            <a:lstStyle/>
            <a:p>
              <a:pPr algn="l">
                <a:lnSpc>
                  <a:spcPts val="1960"/>
                </a:lnSpc>
              </a:pPr>
              <a:r>
                <a:rPr lang="en-US" sz="1400" b="1" dirty="0">
                  <a:solidFill>
                    <a:srgbClr val="1B131B"/>
                  </a:solidFill>
                  <a:latin typeface="Codec Pro Bold"/>
                  <a:ea typeface="Codec Pro Bold"/>
                  <a:cs typeface="Codec Pro Bold"/>
                  <a:sym typeface="Codec Pro Bold"/>
                </a:rPr>
                <a:t>Apache Spark no solo </a:t>
              </a:r>
              <a:r>
                <a:rPr lang="en-US" sz="1400" b="1" dirty="0" err="1">
                  <a:solidFill>
                    <a:srgbClr val="1B131B"/>
                  </a:solidFill>
                  <a:latin typeface="Codec Pro Bold"/>
                  <a:ea typeface="Codec Pro Bold"/>
                  <a:cs typeface="Codec Pro Bold"/>
                  <a:sym typeface="Codec Pro Bold"/>
                </a:rPr>
                <a:t>mejora</a:t>
              </a:r>
              <a:r>
                <a:rPr lang="en-US" sz="1400" b="1" dirty="0">
                  <a:solidFill>
                    <a:srgbClr val="1B131B"/>
                  </a:solidFill>
                  <a:latin typeface="Codec Pro Bold"/>
                  <a:ea typeface="Codec Pro Bold"/>
                  <a:cs typeface="Codec Pro Bold"/>
                  <a:sym typeface="Codec Pro Bold"/>
                </a:rPr>
                <a:t> la </a:t>
              </a:r>
              <a:r>
                <a:rPr lang="en-US" sz="1400" b="1" dirty="0" err="1">
                  <a:solidFill>
                    <a:srgbClr val="1B131B"/>
                  </a:solidFill>
                  <a:latin typeface="Codec Pro Bold"/>
                  <a:ea typeface="Codec Pro Bold"/>
                  <a:cs typeface="Codec Pro Bold"/>
                  <a:sym typeface="Codec Pro Bold"/>
                </a:rPr>
                <a:t>velocidad</a:t>
              </a:r>
              <a:r>
                <a:rPr lang="en-US" sz="1400" b="1" dirty="0">
                  <a:solidFill>
                    <a:srgbClr val="1B131B"/>
                  </a:solidFill>
                  <a:latin typeface="Codec Pro Bold"/>
                  <a:ea typeface="Codec Pro Bold"/>
                  <a:cs typeface="Codec Pro Bold"/>
                  <a:sym typeface="Codec Pro Bold"/>
                </a:rPr>
                <a:t> y </a:t>
              </a:r>
              <a:r>
                <a:rPr lang="en-US" sz="1400" b="1" dirty="0" err="1">
                  <a:solidFill>
                    <a:srgbClr val="1B131B"/>
                  </a:solidFill>
                  <a:latin typeface="Codec Pro Bold"/>
                  <a:ea typeface="Codec Pro Bold"/>
                  <a:cs typeface="Codec Pro Bold"/>
                  <a:sym typeface="Codec Pro Bold"/>
                </a:rPr>
                <a:t>eficiencia</a:t>
              </a:r>
              <a:r>
                <a:rPr lang="en-US" sz="1400" b="1" dirty="0">
                  <a:solidFill>
                    <a:srgbClr val="1B131B"/>
                  </a:solidFill>
                  <a:latin typeface="Codec Pro Bold"/>
                  <a:ea typeface="Codec Pro Bold"/>
                  <a:cs typeface="Codec Pro Bold"/>
                  <a:sym typeface="Codec Pro Bold"/>
                </a:rPr>
                <a:t> del </a:t>
              </a:r>
              <a:r>
                <a:rPr lang="en-US" sz="1400" b="1" dirty="0" err="1">
                  <a:solidFill>
                    <a:srgbClr val="1B131B"/>
                  </a:solidFill>
                  <a:latin typeface="Codec Pro Bold"/>
                  <a:ea typeface="Codec Pro Bold"/>
                  <a:cs typeface="Codec Pro Bold"/>
                  <a:sym typeface="Codec Pro Bold"/>
                </a:rPr>
                <a:t>procesamiento</a:t>
              </a:r>
              <a:r>
                <a:rPr lang="en-US" sz="1400" b="1" dirty="0">
                  <a:solidFill>
                    <a:srgbClr val="1B131B"/>
                  </a:solidFill>
                  <a:latin typeface="Codec Pro Bold"/>
                  <a:ea typeface="Codec Pro Bold"/>
                  <a:cs typeface="Codec Pro Bold"/>
                  <a:sym typeface="Codec Pro Bold"/>
                </a:rPr>
                <a:t> de </a:t>
              </a:r>
              <a:r>
                <a:rPr lang="en-US" sz="1400" b="1" dirty="0" err="1">
                  <a:solidFill>
                    <a:srgbClr val="1B131B"/>
                  </a:solidFill>
                  <a:latin typeface="Codec Pro Bold"/>
                  <a:ea typeface="Codec Pro Bold"/>
                  <a:cs typeface="Codec Pro Bold"/>
                  <a:sym typeface="Codec Pro Bold"/>
                </a:rPr>
                <a:t>datos</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sino</a:t>
              </a:r>
              <a:r>
                <a:rPr lang="en-US" sz="1400" b="1" dirty="0">
                  <a:solidFill>
                    <a:srgbClr val="1B131B"/>
                  </a:solidFill>
                  <a:latin typeface="Codec Pro Bold"/>
                  <a:ea typeface="Codec Pro Bold"/>
                  <a:cs typeface="Codec Pro Bold"/>
                  <a:sym typeface="Codec Pro Bold"/>
                </a:rPr>
                <a:t> que </a:t>
              </a:r>
              <a:r>
                <a:rPr lang="en-US" sz="1400" b="1" dirty="0" err="1">
                  <a:solidFill>
                    <a:srgbClr val="1B131B"/>
                  </a:solidFill>
                  <a:latin typeface="Codec Pro Bold"/>
                  <a:ea typeface="Codec Pro Bold"/>
                  <a:cs typeface="Codec Pro Bold"/>
                  <a:sym typeface="Codec Pro Bold"/>
                </a:rPr>
                <a:t>también</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habilita</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capacidades</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avanzadas</a:t>
              </a:r>
              <a:r>
                <a:rPr lang="en-US" sz="1400" b="1" dirty="0">
                  <a:solidFill>
                    <a:srgbClr val="1B131B"/>
                  </a:solidFill>
                  <a:latin typeface="Codec Pro Bold"/>
                  <a:ea typeface="Codec Pro Bold"/>
                  <a:cs typeface="Codec Pro Bold"/>
                  <a:sym typeface="Codec Pro Bold"/>
                </a:rPr>
                <a:t> que son </a:t>
              </a:r>
              <a:r>
                <a:rPr lang="en-US" sz="1400" b="1" dirty="0" err="1">
                  <a:solidFill>
                    <a:srgbClr val="1B131B"/>
                  </a:solidFill>
                  <a:latin typeface="Codec Pro Bold"/>
                  <a:ea typeface="Codec Pro Bold"/>
                  <a:cs typeface="Codec Pro Bold"/>
                  <a:sym typeface="Codec Pro Bold"/>
                </a:rPr>
                <a:t>cruciales</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en</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el</a:t>
              </a:r>
              <a:r>
                <a:rPr lang="en-US" sz="1400" b="1" dirty="0">
                  <a:solidFill>
                    <a:srgbClr val="1B131B"/>
                  </a:solidFill>
                  <a:latin typeface="Codec Pro Bold"/>
                  <a:ea typeface="Codec Pro Bold"/>
                  <a:cs typeface="Codec Pro Bold"/>
                  <a:sym typeface="Codec Pro Bold"/>
                </a:rPr>
                <a:t> </a:t>
              </a:r>
              <a:r>
                <a:rPr lang="en-US" sz="1400" b="1" dirty="0" err="1">
                  <a:solidFill>
                    <a:srgbClr val="1B131B"/>
                  </a:solidFill>
                  <a:latin typeface="Codec Pro Bold"/>
                  <a:ea typeface="Codec Pro Bold"/>
                  <a:cs typeface="Codec Pro Bold"/>
                  <a:sym typeface="Codec Pro Bold"/>
                </a:rPr>
                <a:t>análisis</a:t>
              </a:r>
              <a:r>
                <a:rPr lang="en-US" sz="1400" b="1" dirty="0">
                  <a:solidFill>
                    <a:srgbClr val="1B131B"/>
                  </a:solidFill>
                  <a:latin typeface="Codec Pro Bold"/>
                  <a:ea typeface="Codec Pro Bold"/>
                  <a:cs typeface="Codec Pro Bold"/>
                  <a:sym typeface="Codec Pro Bold"/>
                </a:rPr>
                <a:t> de </a:t>
              </a:r>
              <a:r>
                <a:rPr lang="en-US" sz="1400" b="1" dirty="0" err="1">
                  <a:solidFill>
                    <a:srgbClr val="1B131B"/>
                  </a:solidFill>
                  <a:latin typeface="Codec Pro Bold"/>
                  <a:ea typeface="Codec Pro Bold"/>
                  <a:cs typeface="Codec Pro Bold"/>
                  <a:sym typeface="Codec Pro Bold"/>
                </a:rPr>
                <a:t>datos</a:t>
              </a:r>
              <a:r>
                <a:rPr lang="en-US" sz="1400" b="1" dirty="0">
                  <a:solidFill>
                    <a:srgbClr val="1B131B"/>
                  </a:solidFill>
                  <a:latin typeface="Codec Pro Bold"/>
                  <a:ea typeface="Codec Pro Bold"/>
                  <a:cs typeface="Codec Pro Bold"/>
                  <a:sym typeface="Codec Pro Bold"/>
                </a:rPr>
                <a:t> a gran </a:t>
              </a:r>
              <a:r>
                <a:rPr lang="en-US" sz="1400" b="1" dirty="0" err="1">
                  <a:solidFill>
                    <a:srgbClr val="1B131B"/>
                  </a:solidFill>
                  <a:latin typeface="Codec Pro Bold"/>
                  <a:ea typeface="Codec Pro Bold"/>
                  <a:cs typeface="Codec Pro Bold"/>
                  <a:sym typeface="Codec Pro Bold"/>
                </a:rPr>
                <a:t>escala</a:t>
              </a:r>
              <a:r>
                <a:rPr lang="en-US" sz="1400" b="1" dirty="0">
                  <a:solidFill>
                    <a:srgbClr val="1B131B"/>
                  </a:solidFill>
                  <a:latin typeface="Codec Pro Bold"/>
                  <a:ea typeface="Codec Pro Bold"/>
                  <a:cs typeface="Codec Pro Bold"/>
                  <a:sym typeface="Codec Pro Bold"/>
                </a:rPr>
                <a:t>.</a:t>
              </a:r>
              <a:endParaRPr lang="en-US" sz="1400" dirty="0">
                <a:solidFill>
                  <a:srgbClr val="1B131B"/>
                </a:solidFill>
                <a:latin typeface="Codec Pro"/>
                <a:ea typeface="Codec Pro"/>
                <a:cs typeface="Codec Pro"/>
                <a:sym typeface="Codec Pro"/>
              </a:endParaRPr>
            </a:p>
          </p:txBody>
        </p:sp>
      </p:grpSp>
      <p:sp>
        <p:nvSpPr>
          <p:cNvPr id="12" name="Freeform 12"/>
          <p:cNvSpPr/>
          <p:nvPr/>
        </p:nvSpPr>
        <p:spPr>
          <a:xfrm>
            <a:off x="1702175" y="1943100"/>
            <a:ext cx="784703" cy="713366"/>
          </a:xfrm>
          <a:custGeom>
            <a:avLst/>
            <a:gdLst/>
            <a:ahLst/>
            <a:cxnLst/>
            <a:rect l="l" t="t" r="r" b="b"/>
            <a:pathLst>
              <a:path w="784703" h="713366">
                <a:moveTo>
                  <a:pt x="0" y="0"/>
                </a:moveTo>
                <a:lnTo>
                  <a:pt x="784703" y="0"/>
                </a:lnTo>
                <a:lnTo>
                  <a:pt x="784703" y="713367"/>
                </a:lnTo>
                <a:lnTo>
                  <a:pt x="0" y="7133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205310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sp>
        <p:nvSpPr>
          <p:cNvPr id="2" name="Freeform 2"/>
          <p:cNvSpPr/>
          <p:nvPr/>
        </p:nvSpPr>
        <p:spPr>
          <a:xfrm rot="211599" flipH="1">
            <a:off x="-3494219" y="533447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2">
              <a:alphaModFix amt="43999"/>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14836" y="7464046"/>
            <a:ext cx="5677523" cy="1754442"/>
            <a:chOff x="0" y="0"/>
            <a:chExt cx="8416594" cy="2600857"/>
          </a:xfrm>
        </p:grpSpPr>
        <p:sp>
          <p:nvSpPr>
            <p:cNvPr id="5" name="Freeform 5"/>
            <p:cNvSpPr/>
            <p:nvPr/>
          </p:nvSpPr>
          <p:spPr>
            <a:xfrm>
              <a:off x="0" y="0"/>
              <a:ext cx="8416595" cy="2600858"/>
            </a:xfrm>
            <a:custGeom>
              <a:avLst/>
              <a:gdLst/>
              <a:ahLst/>
              <a:cxnLst/>
              <a:rect l="l" t="t" r="r" b="b"/>
              <a:pathLst>
                <a:path w="8416595" h="2600858">
                  <a:moveTo>
                    <a:pt x="40908" y="0"/>
                  </a:moveTo>
                  <a:lnTo>
                    <a:pt x="8375686" y="0"/>
                  </a:lnTo>
                  <a:cubicBezTo>
                    <a:pt x="8398280" y="0"/>
                    <a:pt x="8416595" y="18315"/>
                    <a:pt x="8416595" y="40908"/>
                  </a:cubicBezTo>
                  <a:lnTo>
                    <a:pt x="8416595" y="2559949"/>
                  </a:lnTo>
                  <a:cubicBezTo>
                    <a:pt x="8416595" y="2582542"/>
                    <a:pt x="8398280" y="2600858"/>
                    <a:pt x="8375686" y="2600858"/>
                  </a:cubicBezTo>
                  <a:lnTo>
                    <a:pt x="40908" y="2600858"/>
                  </a:lnTo>
                  <a:cubicBezTo>
                    <a:pt x="18315" y="2600858"/>
                    <a:pt x="0" y="2582542"/>
                    <a:pt x="0" y="2559949"/>
                  </a:cubicBezTo>
                  <a:lnTo>
                    <a:pt x="0" y="40908"/>
                  </a:lnTo>
                  <a:cubicBezTo>
                    <a:pt x="0" y="18315"/>
                    <a:pt x="18315" y="0"/>
                    <a:pt x="40908" y="0"/>
                  </a:cubicBezTo>
                  <a:close/>
                </a:path>
              </a:pathLst>
            </a:custGeom>
            <a:solidFill>
              <a:srgbClr val="E2F8DD"/>
            </a:solidFill>
            <a:ln cap="rnd">
              <a:noFill/>
              <a:prstDash val="sysDot"/>
              <a:round/>
            </a:ln>
          </p:spPr>
        </p:sp>
        <p:sp>
          <p:nvSpPr>
            <p:cNvPr id="6" name="TextBox 6"/>
            <p:cNvSpPr txBox="1"/>
            <p:nvPr/>
          </p:nvSpPr>
          <p:spPr>
            <a:xfrm>
              <a:off x="0" y="-57150"/>
              <a:ext cx="8416594" cy="2658007"/>
            </a:xfrm>
            <a:prstGeom prst="rect">
              <a:avLst/>
            </a:prstGeom>
          </p:spPr>
          <p:txBody>
            <a:bodyPr lIns="254000" tIns="254000" rIns="254000" bIns="254000" rtlCol="0" anchor="ctr"/>
            <a:lstStyle/>
            <a:p>
              <a:pPr algn="just">
                <a:lnSpc>
                  <a:spcPts val="1960"/>
                </a:lnSpc>
              </a:pPr>
              <a:r>
                <a:rPr lang="en-US" sz="2000" b="1" dirty="0">
                  <a:solidFill>
                    <a:srgbClr val="1B131B"/>
                  </a:solidFill>
                  <a:latin typeface="Codec Pro Bold"/>
                  <a:ea typeface="Codec Pro Bold"/>
                  <a:cs typeface="Codec Pro Bold"/>
                  <a:sym typeface="Codec Pro Bold"/>
                </a:rPr>
                <a:t>Hay </a:t>
              </a:r>
              <a:r>
                <a:rPr lang="en-US" sz="2000" b="1" dirty="0" err="1">
                  <a:solidFill>
                    <a:srgbClr val="1B131B"/>
                  </a:solidFill>
                  <a:latin typeface="Codec Pro Bold"/>
                  <a:ea typeface="Codec Pro Bold"/>
                  <a:cs typeface="Codec Pro Bold"/>
                  <a:sym typeface="Codec Pro Bold"/>
                </a:rPr>
                <a:t>cinco</a:t>
              </a:r>
              <a:r>
                <a:rPr lang="en-US" sz="2000" b="1" dirty="0">
                  <a:solidFill>
                    <a:srgbClr val="1B131B"/>
                  </a:solidFill>
                  <a:latin typeface="Codec Pro Bold"/>
                  <a:ea typeface="Codec Pro Bold"/>
                  <a:cs typeface="Codec Pro Bold"/>
                  <a:sym typeface="Codec Pro Bold"/>
                </a:rPr>
                <a:t> </a:t>
              </a:r>
              <a:r>
                <a:rPr lang="en-US" sz="2000" b="1" dirty="0" err="1">
                  <a:solidFill>
                    <a:srgbClr val="1B131B"/>
                  </a:solidFill>
                  <a:latin typeface="Codec Pro Bold"/>
                  <a:ea typeface="Codec Pro Bold"/>
                  <a:cs typeface="Codec Pro Bold"/>
                  <a:sym typeface="Codec Pro Bold"/>
                </a:rPr>
                <a:t>componentes</a:t>
              </a:r>
              <a:r>
                <a:rPr lang="en-US" sz="2000" b="1" dirty="0">
                  <a:solidFill>
                    <a:srgbClr val="1B131B"/>
                  </a:solidFill>
                  <a:latin typeface="Codec Pro Bold"/>
                  <a:ea typeface="Codec Pro Bold"/>
                  <a:cs typeface="Codec Pro Bold"/>
                  <a:sym typeface="Codec Pro Bold"/>
                </a:rPr>
                <a:t> </a:t>
              </a:r>
              <a:r>
                <a:rPr lang="en-US" sz="2000" b="1" dirty="0" err="1">
                  <a:solidFill>
                    <a:srgbClr val="1B131B"/>
                  </a:solidFill>
                  <a:latin typeface="Codec Pro Bold"/>
                  <a:ea typeface="Codec Pro Bold"/>
                  <a:cs typeface="Codec Pro Bold"/>
                  <a:sym typeface="Codec Pro Bold"/>
                </a:rPr>
                <a:t>principales</a:t>
              </a:r>
              <a:r>
                <a:rPr lang="en-US" sz="2000" b="1" dirty="0">
                  <a:solidFill>
                    <a:srgbClr val="1B131B"/>
                  </a:solidFill>
                  <a:latin typeface="Codec Pro Bold"/>
                  <a:ea typeface="Codec Pro Bold"/>
                  <a:cs typeface="Codec Pro Bold"/>
                  <a:sym typeface="Codec Pro Bold"/>
                </a:rPr>
                <a:t> que </a:t>
              </a:r>
              <a:r>
                <a:rPr lang="en-US" sz="2000" b="1" dirty="0" err="1">
                  <a:solidFill>
                    <a:srgbClr val="1B131B"/>
                  </a:solidFill>
                  <a:latin typeface="Codec Pro Bold"/>
                  <a:ea typeface="Codec Pro Bold"/>
                  <a:cs typeface="Codec Pro Bold"/>
                  <a:sym typeface="Codec Pro Bold"/>
                </a:rPr>
                <a:t>hacen</a:t>
              </a:r>
              <a:r>
                <a:rPr lang="en-US" sz="2000" b="1" dirty="0">
                  <a:solidFill>
                    <a:srgbClr val="1B131B"/>
                  </a:solidFill>
                  <a:latin typeface="Codec Pro Bold"/>
                  <a:ea typeface="Codec Pro Bold"/>
                  <a:cs typeface="Codec Pro Bold"/>
                  <a:sym typeface="Codec Pro Bold"/>
                </a:rPr>
                <a:t> que Spark sea tan </a:t>
              </a:r>
              <a:r>
                <a:rPr lang="en-US" sz="2000" b="1" dirty="0" err="1">
                  <a:solidFill>
                    <a:srgbClr val="1B131B"/>
                  </a:solidFill>
                  <a:latin typeface="Codec Pro Bold"/>
                  <a:ea typeface="Codec Pro Bold"/>
                  <a:cs typeface="Codec Pro Bold"/>
                  <a:sym typeface="Codec Pro Bold"/>
                </a:rPr>
                <a:t>potente</a:t>
              </a:r>
              <a:r>
                <a:rPr lang="en-US" sz="2000" b="1" dirty="0">
                  <a:solidFill>
                    <a:srgbClr val="1B131B"/>
                  </a:solidFill>
                  <a:latin typeface="Codec Pro Bold"/>
                  <a:ea typeface="Codec Pro Bold"/>
                  <a:cs typeface="Codec Pro Bold"/>
                  <a:sym typeface="Codec Pro Bold"/>
                </a:rPr>
                <a:t> y </a:t>
              </a:r>
              <a:r>
                <a:rPr lang="en-US" sz="2000" b="1" dirty="0" err="1">
                  <a:solidFill>
                    <a:srgbClr val="1B131B"/>
                  </a:solidFill>
                  <a:latin typeface="Codec Pro Bold"/>
                  <a:ea typeface="Codec Pro Bold"/>
                  <a:cs typeface="Codec Pro Bold"/>
                  <a:sym typeface="Codec Pro Bold"/>
                </a:rPr>
                <a:t>fácil</a:t>
              </a:r>
              <a:r>
                <a:rPr lang="en-US" sz="2000" b="1" dirty="0">
                  <a:solidFill>
                    <a:srgbClr val="1B131B"/>
                  </a:solidFill>
                  <a:latin typeface="Codec Pro Bold"/>
                  <a:ea typeface="Codec Pro Bold"/>
                  <a:cs typeface="Codec Pro Bold"/>
                  <a:sym typeface="Codec Pro Bold"/>
                </a:rPr>
                <a:t> de usar. La </a:t>
              </a:r>
              <a:r>
                <a:rPr lang="en-US" sz="2000" b="1" dirty="0" err="1">
                  <a:solidFill>
                    <a:srgbClr val="1B131B"/>
                  </a:solidFill>
                  <a:latin typeface="Codec Pro Bold"/>
                  <a:ea typeface="Codec Pro Bold"/>
                  <a:cs typeface="Codec Pro Bold"/>
                  <a:sym typeface="Codec Pro Bold"/>
                </a:rPr>
                <a:t>arquitectura</a:t>
              </a:r>
              <a:r>
                <a:rPr lang="en-US" sz="2000" b="1" dirty="0">
                  <a:solidFill>
                    <a:srgbClr val="1B131B"/>
                  </a:solidFill>
                  <a:latin typeface="Codec Pro Bold"/>
                  <a:ea typeface="Codec Pro Bold"/>
                  <a:cs typeface="Codec Pro Bold"/>
                  <a:sym typeface="Codec Pro Bold"/>
                </a:rPr>
                <a:t> principal de Spark </a:t>
              </a:r>
              <a:r>
                <a:rPr lang="en-US" sz="2000" b="1" dirty="0" err="1">
                  <a:solidFill>
                    <a:srgbClr val="1B131B"/>
                  </a:solidFill>
                  <a:latin typeface="Codec Pro Bold"/>
                  <a:ea typeface="Codec Pro Bold"/>
                  <a:cs typeface="Codec Pro Bold"/>
                  <a:sym typeface="Codec Pro Bold"/>
                </a:rPr>
                <a:t>consta</a:t>
              </a:r>
              <a:r>
                <a:rPr lang="en-US" sz="2000" b="1" dirty="0">
                  <a:solidFill>
                    <a:srgbClr val="1B131B"/>
                  </a:solidFill>
                  <a:latin typeface="Codec Pro Bold"/>
                  <a:ea typeface="Codec Pro Bold"/>
                  <a:cs typeface="Codec Pro Bold"/>
                  <a:sym typeface="Codec Pro Bold"/>
                </a:rPr>
                <a:t> de las </a:t>
              </a:r>
              <a:r>
                <a:rPr lang="en-US" sz="2000" b="1" dirty="0" err="1">
                  <a:solidFill>
                    <a:srgbClr val="1B131B"/>
                  </a:solidFill>
                  <a:latin typeface="Codec Pro Bold"/>
                  <a:ea typeface="Codec Pro Bold"/>
                  <a:cs typeface="Codec Pro Bold"/>
                  <a:sym typeface="Codec Pro Bold"/>
                </a:rPr>
                <a:t>siguientes</a:t>
              </a:r>
              <a:r>
                <a:rPr lang="en-US" sz="2000" b="1" dirty="0">
                  <a:solidFill>
                    <a:srgbClr val="1B131B"/>
                  </a:solidFill>
                  <a:latin typeface="Codec Pro Bold"/>
                  <a:ea typeface="Codec Pro Bold"/>
                  <a:cs typeface="Codec Pro Bold"/>
                  <a:sym typeface="Codec Pro Bold"/>
                </a:rPr>
                <a:t> </a:t>
              </a:r>
              <a:r>
                <a:rPr lang="en-US" sz="2000" b="1" dirty="0" err="1">
                  <a:solidFill>
                    <a:srgbClr val="1B131B"/>
                  </a:solidFill>
                  <a:latin typeface="Codec Pro Bold"/>
                  <a:ea typeface="Codec Pro Bold"/>
                  <a:cs typeface="Codec Pro Bold"/>
                  <a:sym typeface="Codec Pro Bold"/>
                </a:rPr>
                <a:t>capas</a:t>
              </a:r>
              <a:endParaRPr lang="en-US" sz="2000" dirty="0">
                <a:solidFill>
                  <a:srgbClr val="1B131B"/>
                </a:solidFill>
                <a:latin typeface="Codec Pro"/>
                <a:ea typeface="Codec Pro"/>
                <a:cs typeface="Codec Pro"/>
                <a:sym typeface="Codec Pro"/>
              </a:endParaRPr>
            </a:p>
          </p:txBody>
        </p:sp>
      </p:grpSp>
      <p:sp>
        <p:nvSpPr>
          <p:cNvPr id="7" name="TextBox 7"/>
          <p:cNvSpPr txBox="1"/>
          <p:nvPr/>
        </p:nvSpPr>
        <p:spPr>
          <a:xfrm>
            <a:off x="457200" y="842115"/>
            <a:ext cx="8366899" cy="1105303"/>
          </a:xfrm>
          <a:prstGeom prst="rect">
            <a:avLst/>
          </a:prstGeom>
        </p:spPr>
        <p:txBody>
          <a:bodyPr lIns="0" tIns="0" rIns="0" bIns="0" rtlCol="0" anchor="t">
            <a:spAutoFit/>
          </a:bodyPr>
          <a:lstStyle/>
          <a:p>
            <a:pPr>
              <a:lnSpc>
                <a:spcPts val="8499"/>
              </a:lnSpc>
            </a:pPr>
            <a:r>
              <a:rPr lang="es-PA" sz="8500" b="1" dirty="0">
                <a:solidFill>
                  <a:schemeClr val="bg1">
                    <a:lumMod val="95000"/>
                  </a:schemeClr>
                </a:solidFill>
                <a:effectLst/>
                <a:latin typeface="DdscvxXsgjnrXshyjlHelveticaNeueLTStd"/>
              </a:rPr>
              <a:t>Spark Architecture </a:t>
            </a:r>
            <a:endParaRPr lang="es-PA" sz="8500" dirty="0">
              <a:solidFill>
                <a:schemeClr val="bg1">
                  <a:lumMod val="95000"/>
                </a:schemeClr>
              </a:solidFill>
            </a:endParaRPr>
          </a:p>
        </p:txBody>
      </p:sp>
      <p:pic>
        <p:nvPicPr>
          <p:cNvPr id="9" name="Imagen 8">
            <a:extLst>
              <a:ext uri="{FF2B5EF4-FFF2-40B4-BE49-F238E27FC236}">
                <a16:creationId xmlns:a16="http://schemas.microsoft.com/office/drawing/2014/main" id="{E390B312-2EC1-E5FC-E825-F5C7088536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8063" y="1958304"/>
            <a:ext cx="10239495" cy="5948822"/>
          </a:xfrm>
          <a:prstGeom prst="rect">
            <a:avLst/>
          </a:prstGeom>
        </p:spPr>
      </p:pic>
    </p:spTree>
    <p:extLst>
      <p:ext uri="{BB962C8B-B14F-4D97-AF65-F5344CB8AC3E}">
        <p14:creationId xmlns:p14="http://schemas.microsoft.com/office/powerpoint/2010/main" val="73995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424268"/>
            <a:ext cx="11428307" cy="1694050"/>
            <a:chOff x="0" y="-47625"/>
            <a:chExt cx="15237743" cy="2258733"/>
          </a:xfrm>
        </p:grpSpPr>
        <p:sp>
          <p:nvSpPr>
            <p:cNvPr id="3" name="TextBox 3"/>
            <p:cNvSpPr txBox="1"/>
            <p:nvPr/>
          </p:nvSpPr>
          <p:spPr>
            <a:xfrm>
              <a:off x="0" y="1677457"/>
              <a:ext cx="15237743" cy="533651"/>
            </a:xfrm>
            <a:prstGeom prst="rect">
              <a:avLst/>
            </a:prstGeom>
          </p:spPr>
          <p:txBody>
            <a:bodyPr lIns="0" tIns="0" rIns="0" bIns="0" rtlCol="0" anchor="t">
              <a:spAutoFit/>
            </a:bodyPr>
            <a:lstStyle/>
            <a:p>
              <a:pPr marL="0" lvl="0" indent="0" algn="ctr">
                <a:lnSpc>
                  <a:spcPts val="3360"/>
                </a:lnSpc>
                <a:spcBef>
                  <a:spcPct val="0"/>
                </a:spcBef>
              </a:pPr>
              <a:r>
                <a:rPr lang="en-US" sz="2400" dirty="0">
                  <a:solidFill>
                    <a:srgbClr val="FFFFFF"/>
                  </a:solidFill>
                  <a:latin typeface="Codec Pro"/>
                  <a:ea typeface="Codec Pro"/>
                  <a:cs typeface="Codec Pro"/>
                  <a:sym typeface="Codec Pro"/>
                </a:rPr>
                <a:t>Structured Spark.</a:t>
              </a:r>
            </a:p>
          </p:txBody>
        </p:sp>
        <p:sp>
          <p:nvSpPr>
            <p:cNvPr id="4" name="TextBox 4"/>
            <p:cNvSpPr txBox="1"/>
            <p:nvPr/>
          </p:nvSpPr>
          <p:spPr>
            <a:xfrm>
              <a:off x="0" y="-47625"/>
              <a:ext cx="15237743" cy="1419192"/>
            </a:xfrm>
            <a:prstGeom prst="rect">
              <a:avLst/>
            </a:prstGeom>
          </p:spPr>
          <p:txBody>
            <a:bodyPr lIns="0" tIns="0" rIns="0" bIns="0" rtlCol="0" anchor="t">
              <a:spAutoFit/>
            </a:bodyPr>
            <a:lstStyle/>
            <a:p>
              <a:pPr algn="ctr">
                <a:lnSpc>
                  <a:spcPts val="8250"/>
                </a:lnSpc>
              </a:pPr>
              <a:r>
                <a:rPr lang="en-US" sz="7500" b="1" dirty="0" err="1">
                  <a:solidFill>
                    <a:srgbClr val="FFFFFF"/>
                  </a:solidFill>
                  <a:latin typeface="Codec Pro Bold"/>
                  <a:ea typeface="Codec Pro Bold"/>
                  <a:cs typeface="Codec Pro Bold"/>
                  <a:sym typeface="Codec Pro Bold"/>
                </a:rPr>
                <a:t>Componentes</a:t>
              </a:r>
              <a:r>
                <a:rPr lang="en-US" sz="7500" b="1" dirty="0">
                  <a:solidFill>
                    <a:srgbClr val="FFFFFF"/>
                  </a:solidFill>
                  <a:latin typeface="Codec Pro Bold"/>
                  <a:ea typeface="Codec Pro Bold"/>
                  <a:cs typeface="Codec Pro Bold"/>
                  <a:sym typeface="Codec Pro Bold"/>
                </a:rPr>
                <a:t> </a:t>
              </a:r>
              <a:r>
                <a:rPr lang="en-US" sz="7500" b="1" dirty="0">
                  <a:solidFill>
                    <a:srgbClr val="00991A"/>
                  </a:solidFill>
                  <a:latin typeface="Codec Pro Bold"/>
                  <a:ea typeface="Codec Pro Bold"/>
                  <a:cs typeface="Codec Pro Bold"/>
                  <a:sym typeface="Codec Pro Bold"/>
                </a:rPr>
                <a:t>Spark</a:t>
              </a:r>
            </a:p>
          </p:txBody>
        </p:sp>
      </p:grpSp>
      <p:sp>
        <p:nvSpPr>
          <p:cNvPr id="5" name="Freeform 5"/>
          <p:cNvSpPr/>
          <p:nvPr/>
        </p:nvSpPr>
        <p:spPr>
          <a:xfrm flipH="1" flipV="1">
            <a:off x="-1380193" y="7044158"/>
            <a:ext cx="19849827" cy="7182028"/>
          </a:xfrm>
          <a:custGeom>
            <a:avLst/>
            <a:gdLst/>
            <a:ahLst/>
            <a:cxnLst/>
            <a:rect l="l" t="t" r="r" b="b"/>
            <a:pathLst>
              <a:path w="19849827" h="7182028">
                <a:moveTo>
                  <a:pt x="19849827" y="7182028"/>
                </a:moveTo>
                <a:lnTo>
                  <a:pt x="0" y="7182028"/>
                </a:lnTo>
                <a:lnTo>
                  <a:pt x="0" y="0"/>
                </a:lnTo>
                <a:lnTo>
                  <a:pt x="19849827" y="0"/>
                </a:lnTo>
                <a:lnTo>
                  <a:pt x="19849827" y="7182028"/>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961180" y="2299844"/>
            <a:ext cx="3393583" cy="1240576"/>
            <a:chOff x="0" y="-85725"/>
            <a:chExt cx="821369" cy="300264"/>
          </a:xfrm>
        </p:grpSpPr>
        <p:sp>
          <p:nvSpPr>
            <p:cNvPr id="7" name="Freeform 7"/>
            <p:cNvSpPr/>
            <p:nvPr/>
          </p:nvSpPr>
          <p:spPr>
            <a:xfrm>
              <a:off x="0" y="-62140"/>
              <a:ext cx="821369" cy="214539"/>
            </a:xfrm>
            <a:custGeom>
              <a:avLst/>
              <a:gdLst/>
              <a:ahLst/>
              <a:cxnLst/>
              <a:rect l="l" t="t" r="r" b="b"/>
              <a:pathLst>
                <a:path w="821369" h="214539">
                  <a:moveTo>
                    <a:pt x="31939" y="0"/>
                  </a:moveTo>
                  <a:lnTo>
                    <a:pt x="789430" y="0"/>
                  </a:lnTo>
                  <a:cubicBezTo>
                    <a:pt x="807070" y="0"/>
                    <a:pt x="821369" y="14299"/>
                    <a:pt x="821369" y="31939"/>
                  </a:cubicBezTo>
                  <a:lnTo>
                    <a:pt x="821369" y="182600"/>
                  </a:lnTo>
                  <a:cubicBezTo>
                    <a:pt x="821369" y="200240"/>
                    <a:pt x="807070" y="214539"/>
                    <a:pt x="789430" y="214539"/>
                  </a:cubicBezTo>
                  <a:lnTo>
                    <a:pt x="31939" y="214539"/>
                  </a:lnTo>
                  <a:cubicBezTo>
                    <a:pt x="14299" y="214539"/>
                    <a:pt x="0" y="200240"/>
                    <a:pt x="0" y="182600"/>
                  </a:cubicBezTo>
                  <a:lnTo>
                    <a:pt x="0" y="31939"/>
                  </a:lnTo>
                  <a:cubicBezTo>
                    <a:pt x="0" y="14299"/>
                    <a:pt x="14299" y="0"/>
                    <a:pt x="31939" y="0"/>
                  </a:cubicBezTo>
                  <a:close/>
                </a:path>
              </a:pathLst>
            </a:custGeom>
            <a:solidFill>
              <a:srgbClr val="00991A"/>
            </a:solidFill>
          </p:spPr>
        </p:sp>
        <p:sp>
          <p:nvSpPr>
            <p:cNvPr id="8" name="TextBox 8"/>
            <p:cNvSpPr txBox="1"/>
            <p:nvPr/>
          </p:nvSpPr>
          <p:spPr>
            <a:xfrm>
              <a:off x="0" y="-85725"/>
              <a:ext cx="821369" cy="300264"/>
            </a:xfrm>
            <a:prstGeom prst="rect">
              <a:avLst/>
            </a:prstGeom>
          </p:spPr>
          <p:txBody>
            <a:bodyPr lIns="254000" tIns="254000" rIns="254000" bIns="254000" rtlCol="0" anchor="ctr"/>
            <a:lstStyle/>
            <a:p>
              <a:pPr algn="ctr">
                <a:lnSpc>
                  <a:spcPts val="3499"/>
                </a:lnSpc>
              </a:pPr>
              <a:r>
                <a:rPr lang="es-PA" sz="2500" b="1" dirty="0">
                  <a:effectLst/>
                  <a:latin typeface="DdscvxXsgjnrXshyjlHelveticaNeueLTStd"/>
                </a:rPr>
                <a:t>Storage</a:t>
              </a:r>
              <a:r>
                <a:rPr lang="es-PA" sz="1800" b="1" dirty="0">
                  <a:effectLst/>
                  <a:latin typeface="DdscvxXsgjnrXshyjlHelveticaNeueLTStd"/>
                </a:rPr>
                <a:t> </a:t>
              </a:r>
              <a:endParaRPr lang="es-PA" sz="2800" dirty="0"/>
            </a:p>
            <a:p>
              <a:pPr algn="ctr">
                <a:lnSpc>
                  <a:spcPts val="3499"/>
                </a:lnSpc>
              </a:pPr>
              <a:endParaRPr lang="en-US" sz="2499" b="1" dirty="0">
                <a:solidFill>
                  <a:srgbClr val="00271D"/>
                </a:solidFill>
                <a:latin typeface="Codec Pro Bold"/>
                <a:ea typeface="Codec Pro Bold"/>
                <a:cs typeface="Codec Pro Bold"/>
                <a:sym typeface="Codec Pro Bold"/>
              </a:endParaRPr>
            </a:p>
          </p:txBody>
        </p:sp>
      </p:grpSp>
      <p:grpSp>
        <p:nvGrpSpPr>
          <p:cNvPr id="9" name="Group 9"/>
          <p:cNvGrpSpPr/>
          <p:nvPr/>
        </p:nvGrpSpPr>
        <p:grpSpPr>
          <a:xfrm>
            <a:off x="5083200" y="2058519"/>
            <a:ext cx="3332363" cy="1240576"/>
            <a:chOff x="0" y="-85725"/>
            <a:chExt cx="806552" cy="300264"/>
          </a:xfrm>
        </p:grpSpPr>
        <p:sp>
          <p:nvSpPr>
            <p:cNvPr id="10" name="Freeform 10"/>
            <p:cNvSpPr/>
            <p:nvPr/>
          </p:nvSpPr>
          <p:spPr>
            <a:xfrm>
              <a:off x="0" y="0"/>
              <a:ext cx="806552" cy="214539"/>
            </a:xfrm>
            <a:custGeom>
              <a:avLst/>
              <a:gdLst/>
              <a:ahLst/>
              <a:cxnLst/>
              <a:rect l="l" t="t" r="r" b="b"/>
              <a:pathLst>
                <a:path w="806552" h="214539">
                  <a:moveTo>
                    <a:pt x="32526" y="0"/>
                  </a:moveTo>
                  <a:lnTo>
                    <a:pt x="774026" y="0"/>
                  </a:lnTo>
                  <a:cubicBezTo>
                    <a:pt x="791990" y="0"/>
                    <a:pt x="806552" y="14562"/>
                    <a:pt x="806552" y="32526"/>
                  </a:cubicBezTo>
                  <a:lnTo>
                    <a:pt x="806552" y="182014"/>
                  </a:lnTo>
                  <a:cubicBezTo>
                    <a:pt x="806552" y="190640"/>
                    <a:pt x="803125" y="198913"/>
                    <a:pt x="797025" y="205013"/>
                  </a:cubicBezTo>
                  <a:cubicBezTo>
                    <a:pt x="790926" y="211112"/>
                    <a:pt x="782653" y="214539"/>
                    <a:pt x="774026" y="214539"/>
                  </a:cubicBezTo>
                  <a:lnTo>
                    <a:pt x="32526" y="214539"/>
                  </a:lnTo>
                  <a:cubicBezTo>
                    <a:pt x="23899" y="214539"/>
                    <a:pt x="15626" y="211112"/>
                    <a:pt x="9527" y="205013"/>
                  </a:cubicBezTo>
                  <a:cubicBezTo>
                    <a:pt x="3427" y="198913"/>
                    <a:pt x="0" y="190640"/>
                    <a:pt x="0" y="182014"/>
                  </a:cubicBezTo>
                  <a:lnTo>
                    <a:pt x="0" y="32526"/>
                  </a:lnTo>
                  <a:cubicBezTo>
                    <a:pt x="0" y="23899"/>
                    <a:pt x="3427" y="15626"/>
                    <a:pt x="9527" y="9527"/>
                  </a:cubicBezTo>
                  <a:cubicBezTo>
                    <a:pt x="15626" y="3427"/>
                    <a:pt x="23899" y="0"/>
                    <a:pt x="32526" y="0"/>
                  </a:cubicBezTo>
                  <a:close/>
                </a:path>
              </a:pathLst>
            </a:custGeom>
            <a:solidFill>
              <a:srgbClr val="00991A"/>
            </a:solidFill>
          </p:spPr>
          <p:txBody>
            <a:bodyPr/>
            <a:lstStyle/>
            <a:p>
              <a:endParaRPr lang="es-PA" dirty="0"/>
            </a:p>
          </p:txBody>
        </p:sp>
        <p:sp>
          <p:nvSpPr>
            <p:cNvPr id="11" name="TextBox 11"/>
            <p:cNvSpPr txBox="1"/>
            <p:nvPr/>
          </p:nvSpPr>
          <p:spPr>
            <a:xfrm>
              <a:off x="0" y="-85725"/>
              <a:ext cx="806552" cy="300264"/>
            </a:xfrm>
            <a:prstGeom prst="rect">
              <a:avLst/>
            </a:prstGeom>
          </p:spPr>
          <p:txBody>
            <a:bodyPr lIns="254000" tIns="254000" rIns="254000" bIns="254000" rtlCol="0" anchor="ctr"/>
            <a:lstStyle/>
            <a:p>
              <a:pPr algn="ctr"/>
              <a:endParaRPr lang="es-PA" sz="2400" b="1" dirty="0">
                <a:effectLst/>
                <a:latin typeface="DdscvxXsgjnrXshyjlHelveticaNeueLTStd"/>
              </a:endParaRPr>
            </a:p>
            <a:p>
              <a:pPr algn="ctr"/>
              <a:r>
                <a:rPr lang="es-PA" sz="2400" b="1" dirty="0">
                  <a:effectLst/>
                  <a:latin typeface="DdscvxXsgjnrXshyjlHelveticaNeueLTStd"/>
                </a:rPr>
                <a:t>Resource Management </a:t>
              </a:r>
              <a:endParaRPr lang="es-PA" sz="3600" dirty="0"/>
            </a:p>
          </p:txBody>
        </p:sp>
      </p:grpSp>
      <p:grpSp>
        <p:nvGrpSpPr>
          <p:cNvPr id="12" name="Group 12"/>
          <p:cNvGrpSpPr/>
          <p:nvPr/>
        </p:nvGrpSpPr>
        <p:grpSpPr>
          <a:xfrm>
            <a:off x="13095943" y="2037366"/>
            <a:ext cx="3332363" cy="1240576"/>
            <a:chOff x="0" y="-85725"/>
            <a:chExt cx="806552" cy="300264"/>
          </a:xfrm>
        </p:grpSpPr>
        <p:sp>
          <p:nvSpPr>
            <p:cNvPr id="13" name="Freeform 13"/>
            <p:cNvSpPr/>
            <p:nvPr/>
          </p:nvSpPr>
          <p:spPr>
            <a:xfrm>
              <a:off x="0" y="0"/>
              <a:ext cx="806552" cy="214539"/>
            </a:xfrm>
            <a:custGeom>
              <a:avLst/>
              <a:gdLst/>
              <a:ahLst/>
              <a:cxnLst/>
              <a:rect l="l" t="t" r="r" b="b"/>
              <a:pathLst>
                <a:path w="806552" h="214539">
                  <a:moveTo>
                    <a:pt x="32526" y="0"/>
                  </a:moveTo>
                  <a:lnTo>
                    <a:pt x="774026" y="0"/>
                  </a:lnTo>
                  <a:cubicBezTo>
                    <a:pt x="791990" y="0"/>
                    <a:pt x="806552" y="14562"/>
                    <a:pt x="806552" y="32526"/>
                  </a:cubicBezTo>
                  <a:lnTo>
                    <a:pt x="806552" y="182014"/>
                  </a:lnTo>
                  <a:cubicBezTo>
                    <a:pt x="806552" y="190640"/>
                    <a:pt x="803125" y="198913"/>
                    <a:pt x="797025" y="205013"/>
                  </a:cubicBezTo>
                  <a:cubicBezTo>
                    <a:pt x="790926" y="211112"/>
                    <a:pt x="782653" y="214539"/>
                    <a:pt x="774026" y="214539"/>
                  </a:cubicBezTo>
                  <a:lnTo>
                    <a:pt x="32526" y="214539"/>
                  </a:lnTo>
                  <a:cubicBezTo>
                    <a:pt x="23899" y="214539"/>
                    <a:pt x="15626" y="211112"/>
                    <a:pt x="9527" y="205013"/>
                  </a:cubicBezTo>
                  <a:cubicBezTo>
                    <a:pt x="3427" y="198913"/>
                    <a:pt x="0" y="190640"/>
                    <a:pt x="0" y="182014"/>
                  </a:cubicBezTo>
                  <a:lnTo>
                    <a:pt x="0" y="32526"/>
                  </a:lnTo>
                  <a:cubicBezTo>
                    <a:pt x="0" y="23899"/>
                    <a:pt x="3427" y="15626"/>
                    <a:pt x="9527" y="9527"/>
                  </a:cubicBezTo>
                  <a:cubicBezTo>
                    <a:pt x="15626" y="3427"/>
                    <a:pt x="23899" y="0"/>
                    <a:pt x="32526" y="0"/>
                  </a:cubicBezTo>
                  <a:close/>
                </a:path>
              </a:pathLst>
            </a:custGeom>
            <a:solidFill>
              <a:srgbClr val="00991A"/>
            </a:solidFill>
          </p:spPr>
        </p:sp>
        <p:sp>
          <p:nvSpPr>
            <p:cNvPr id="14" name="TextBox 14"/>
            <p:cNvSpPr txBox="1"/>
            <p:nvPr/>
          </p:nvSpPr>
          <p:spPr>
            <a:xfrm>
              <a:off x="0" y="-85725"/>
              <a:ext cx="806552" cy="300264"/>
            </a:xfrm>
            <a:prstGeom prst="rect">
              <a:avLst/>
            </a:prstGeom>
          </p:spPr>
          <p:txBody>
            <a:bodyPr lIns="254000" tIns="254000" rIns="254000" bIns="254000" rtlCol="0" anchor="ctr"/>
            <a:lstStyle/>
            <a:p>
              <a:pPr algn="ctr">
                <a:lnSpc>
                  <a:spcPts val="3499"/>
                </a:lnSpc>
              </a:pPr>
              <a:endParaRPr lang="es-PA" sz="2400" b="1" dirty="0">
                <a:effectLst/>
                <a:latin typeface="DdscvxXsgjnrXshyjlHelveticaNeueLTStd"/>
              </a:endParaRPr>
            </a:p>
            <a:p>
              <a:pPr algn="ctr">
                <a:lnSpc>
                  <a:spcPts val="3499"/>
                </a:lnSpc>
              </a:pPr>
              <a:r>
                <a:rPr lang="es-PA" sz="2400" b="1" dirty="0">
                  <a:effectLst/>
                  <a:latin typeface="DdscvxXsgjnrXshyjlHelveticaNeueLTStd"/>
                </a:rPr>
                <a:t>MLlib</a:t>
              </a:r>
              <a:r>
                <a:rPr lang="es-PA" sz="1800" b="1" dirty="0">
                  <a:effectLst/>
                  <a:latin typeface="DdscvxXsgjnrXshyjlHelveticaNeueLTStd"/>
                </a:rPr>
                <a:t> </a:t>
              </a:r>
              <a:endParaRPr lang="es-PA" sz="2800" dirty="0"/>
            </a:p>
            <a:p>
              <a:pPr algn="ctr">
                <a:lnSpc>
                  <a:spcPts val="3499"/>
                </a:lnSpc>
              </a:pPr>
              <a:endParaRPr lang="en-US" sz="2499" b="1" dirty="0">
                <a:solidFill>
                  <a:srgbClr val="00271D"/>
                </a:solidFill>
                <a:latin typeface="Codec Pro Bold"/>
                <a:ea typeface="Codec Pro Bold"/>
                <a:cs typeface="Codec Pro Bold"/>
                <a:sym typeface="Codec Pro Bold"/>
              </a:endParaRPr>
            </a:p>
          </p:txBody>
        </p:sp>
      </p:grpSp>
      <p:grpSp>
        <p:nvGrpSpPr>
          <p:cNvPr id="15" name="Group 15"/>
          <p:cNvGrpSpPr/>
          <p:nvPr/>
        </p:nvGrpSpPr>
        <p:grpSpPr>
          <a:xfrm>
            <a:off x="9144000" y="2391549"/>
            <a:ext cx="3332363" cy="886393"/>
            <a:chOff x="0" y="0"/>
            <a:chExt cx="806552" cy="214539"/>
          </a:xfrm>
        </p:grpSpPr>
        <p:sp>
          <p:nvSpPr>
            <p:cNvPr id="16" name="Freeform 16"/>
            <p:cNvSpPr/>
            <p:nvPr/>
          </p:nvSpPr>
          <p:spPr>
            <a:xfrm>
              <a:off x="0" y="0"/>
              <a:ext cx="806552" cy="214539"/>
            </a:xfrm>
            <a:custGeom>
              <a:avLst/>
              <a:gdLst/>
              <a:ahLst/>
              <a:cxnLst/>
              <a:rect l="l" t="t" r="r" b="b"/>
              <a:pathLst>
                <a:path w="806552" h="214539">
                  <a:moveTo>
                    <a:pt x="32526" y="0"/>
                  </a:moveTo>
                  <a:lnTo>
                    <a:pt x="774026" y="0"/>
                  </a:lnTo>
                  <a:cubicBezTo>
                    <a:pt x="791990" y="0"/>
                    <a:pt x="806552" y="14562"/>
                    <a:pt x="806552" y="32526"/>
                  </a:cubicBezTo>
                  <a:lnTo>
                    <a:pt x="806552" y="182014"/>
                  </a:lnTo>
                  <a:cubicBezTo>
                    <a:pt x="806552" y="190640"/>
                    <a:pt x="803125" y="198913"/>
                    <a:pt x="797025" y="205013"/>
                  </a:cubicBezTo>
                  <a:cubicBezTo>
                    <a:pt x="790926" y="211112"/>
                    <a:pt x="782653" y="214539"/>
                    <a:pt x="774026" y="214539"/>
                  </a:cubicBezTo>
                  <a:lnTo>
                    <a:pt x="32526" y="214539"/>
                  </a:lnTo>
                  <a:cubicBezTo>
                    <a:pt x="23899" y="214539"/>
                    <a:pt x="15626" y="211112"/>
                    <a:pt x="9527" y="205013"/>
                  </a:cubicBezTo>
                  <a:cubicBezTo>
                    <a:pt x="3427" y="198913"/>
                    <a:pt x="0" y="190640"/>
                    <a:pt x="0" y="182014"/>
                  </a:cubicBezTo>
                  <a:lnTo>
                    <a:pt x="0" y="32526"/>
                  </a:lnTo>
                  <a:cubicBezTo>
                    <a:pt x="0" y="23899"/>
                    <a:pt x="3427" y="15626"/>
                    <a:pt x="9527" y="9527"/>
                  </a:cubicBezTo>
                  <a:cubicBezTo>
                    <a:pt x="15626" y="3427"/>
                    <a:pt x="23899" y="0"/>
                    <a:pt x="32526" y="0"/>
                  </a:cubicBezTo>
                  <a:close/>
                </a:path>
              </a:pathLst>
            </a:custGeom>
            <a:solidFill>
              <a:srgbClr val="00991A"/>
            </a:solidFill>
          </p:spPr>
        </p:sp>
        <p:sp>
          <p:nvSpPr>
            <p:cNvPr id="17" name="TextBox 17"/>
            <p:cNvSpPr txBox="1"/>
            <p:nvPr/>
          </p:nvSpPr>
          <p:spPr>
            <a:xfrm>
              <a:off x="0" y="-85725"/>
              <a:ext cx="806552" cy="300264"/>
            </a:xfrm>
            <a:prstGeom prst="rect">
              <a:avLst/>
            </a:prstGeom>
          </p:spPr>
          <p:txBody>
            <a:bodyPr lIns="254000" tIns="254000" rIns="254000" bIns="254000" rtlCol="0" anchor="ctr"/>
            <a:lstStyle/>
            <a:p>
              <a:pPr algn="ctr">
                <a:lnSpc>
                  <a:spcPts val="3499"/>
                </a:lnSpc>
              </a:pPr>
              <a:endParaRPr lang="es-PA" sz="2400" b="1" dirty="0">
                <a:effectLst/>
                <a:latin typeface="DdscvxXsgjnrXshyjlHelveticaNeueLTStd"/>
              </a:endParaRPr>
            </a:p>
            <a:p>
              <a:pPr algn="ctr">
                <a:lnSpc>
                  <a:spcPts val="3499"/>
                </a:lnSpc>
              </a:pPr>
              <a:r>
                <a:rPr lang="es-PA" sz="2400" b="1" dirty="0">
                  <a:effectLst/>
                  <a:latin typeface="DdscvxXsgjnrXshyjlHelveticaNeueLTStd"/>
                </a:rPr>
                <a:t>Engine and Ecosystem </a:t>
              </a:r>
              <a:endParaRPr lang="es-PA" sz="3600" dirty="0"/>
            </a:p>
            <a:p>
              <a:pPr algn="ctr">
                <a:lnSpc>
                  <a:spcPts val="3499"/>
                </a:lnSpc>
              </a:pPr>
              <a:endParaRPr lang="en-US" sz="2499" b="1" dirty="0">
                <a:solidFill>
                  <a:srgbClr val="00271D"/>
                </a:solidFill>
                <a:latin typeface="Codec Pro Bold"/>
                <a:ea typeface="Codec Pro Bold"/>
                <a:cs typeface="Codec Pro Bold"/>
                <a:sym typeface="Codec Pro Bold"/>
              </a:endParaRPr>
            </a:p>
          </p:txBody>
        </p:sp>
      </p:grpSp>
      <p:sp>
        <p:nvSpPr>
          <p:cNvPr id="18" name="AutoShape 18"/>
          <p:cNvSpPr/>
          <p:nvPr/>
        </p:nvSpPr>
        <p:spPr>
          <a:xfrm>
            <a:off x="4354763" y="2880254"/>
            <a:ext cx="728437" cy="9525"/>
          </a:xfrm>
          <a:prstGeom prst="line">
            <a:avLst/>
          </a:prstGeom>
          <a:ln w="9525" cap="flat">
            <a:solidFill>
              <a:srgbClr val="FFFFFF"/>
            </a:solidFill>
            <a:prstDash val="solid"/>
            <a:headEnd type="none" w="sm" len="sm"/>
            <a:tailEnd type="none" w="sm" len="sm"/>
          </a:ln>
        </p:spPr>
      </p:sp>
      <p:sp>
        <p:nvSpPr>
          <p:cNvPr id="19" name="AutoShape 19"/>
          <p:cNvSpPr/>
          <p:nvPr/>
        </p:nvSpPr>
        <p:spPr>
          <a:xfrm>
            <a:off x="8415563" y="2896322"/>
            <a:ext cx="728437" cy="9525"/>
          </a:xfrm>
          <a:prstGeom prst="line">
            <a:avLst/>
          </a:prstGeom>
          <a:ln w="9525" cap="flat">
            <a:solidFill>
              <a:srgbClr val="FFFFFF"/>
            </a:solidFill>
            <a:prstDash val="solid"/>
            <a:headEnd type="none" w="sm" len="sm"/>
            <a:tailEnd type="none" w="sm" len="sm"/>
          </a:ln>
        </p:spPr>
        <p:txBody>
          <a:bodyPr/>
          <a:lstStyle/>
          <a:p>
            <a:endParaRPr lang="es-PA" dirty="0"/>
          </a:p>
        </p:txBody>
      </p:sp>
      <p:sp>
        <p:nvSpPr>
          <p:cNvPr id="20" name="AutoShape 20"/>
          <p:cNvSpPr/>
          <p:nvPr/>
        </p:nvSpPr>
        <p:spPr>
          <a:xfrm>
            <a:off x="12476363" y="2896322"/>
            <a:ext cx="728437" cy="9525"/>
          </a:xfrm>
          <a:prstGeom prst="line">
            <a:avLst/>
          </a:prstGeom>
          <a:ln w="9525" cap="flat">
            <a:solidFill>
              <a:srgbClr val="FFFFFF"/>
            </a:solidFill>
            <a:prstDash val="solid"/>
            <a:headEnd type="none" w="sm" len="sm"/>
            <a:tailEnd type="none" w="sm" len="sm"/>
          </a:ln>
        </p:spPr>
        <p:txBody>
          <a:bodyPr/>
          <a:lstStyle/>
          <a:p>
            <a:endParaRPr lang="es-PA" dirty="0"/>
          </a:p>
        </p:txBody>
      </p:sp>
      <p:sp>
        <p:nvSpPr>
          <p:cNvPr id="21" name="TextBox 21"/>
          <p:cNvSpPr txBox="1"/>
          <p:nvPr/>
        </p:nvSpPr>
        <p:spPr>
          <a:xfrm>
            <a:off x="961180" y="3637864"/>
            <a:ext cx="3393583" cy="5177699"/>
          </a:xfrm>
          <a:prstGeom prst="rect">
            <a:avLst/>
          </a:prstGeom>
        </p:spPr>
        <p:txBody>
          <a:bodyPr lIns="0" tIns="0" rIns="0" bIns="0" rtlCol="0" anchor="t">
            <a:spAutoFit/>
          </a:bodyPr>
          <a:lstStyle/>
          <a:p>
            <a:pPr algn="ctr">
              <a:lnSpc>
                <a:spcPts val="2940"/>
              </a:lnSpc>
            </a:pPr>
            <a:r>
              <a:rPr lang="en-US" dirty="0">
                <a:solidFill>
                  <a:srgbClr val="FFFFFF"/>
                </a:solidFill>
                <a:latin typeface="Codec Pro"/>
                <a:ea typeface="Codec Pro"/>
                <a:cs typeface="Codec Pro"/>
                <a:sym typeface="Codec Pro"/>
              </a:rPr>
              <a:t>Antes de </a:t>
            </a:r>
            <a:r>
              <a:rPr lang="en-US" dirty="0" err="1">
                <a:solidFill>
                  <a:srgbClr val="FFFFFF"/>
                </a:solidFill>
                <a:latin typeface="Codec Pro"/>
                <a:ea typeface="Codec Pro"/>
                <a:cs typeface="Codec Pro"/>
                <a:sym typeface="Codec Pro"/>
              </a:rPr>
              <a:t>utilizar</a:t>
            </a:r>
            <a:r>
              <a:rPr lang="en-US" dirty="0">
                <a:solidFill>
                  <a:srgbClr val="FFFFFF"/>
                </a:solidFill>
                <a:latin typeface="Codec Pro"/>
                <a:ea typeface="Codec Pro"/>
                <a:cs typeface="Codec Pro"/>
                <a:sym typeface="Codec Pro"/>
              </a:rPr>
              <a:t> Spark, es </a:t>
            </a:r>
            <a:r>
              <a:rPr lang="en-US" dirty="0" err="1">
                <a:solidFill>
                  <a:srgbClr val="FFFFFF"/>
                </a:solidFill>
                <a:latin typeface="Codec Pro"/>
                <a:ea typeface="Codec Pro"/>
                <a:cs typeface="Codec Pro"/>
                <a:sym typeface="Codec Pro"/>
              </a:rPr>
              <a:t>necesario</a:t>
            </a:r>
            <a:r>
              <a:rPr lang="en-US" dirty="0">
                <a:solidFill>
                  <a:srgbClr val="FFFFFF"/>
                </a:solidFill>
                <a:latin typeface="Codec Pro"/>
                <a:ea typeface="Codec Pro"/>
                <a:cs typeface="Codec Pro"/>
                <a:sym typeface="Codec Pro"/>
              </a:rPr>
              <a:t> disponer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para </a:t>
            </a:r>
            <a:r>
              <a:rPr lang="en-US" dirty="0" err="1">
                <a:solidFill>
                  <a:srgbClr val="FFFFFF"/>
                </a:solidFill>
                <a:latin typeface="Codec Pro"/>
                <a:ea typeface="Codec Pro"/>
                <a:cs typeface="Codec Pro"/>
                <a:sym typeface="Codec Pro"/>
              </a:rPr>
              <a:t>poder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procesarlos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Estos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pueden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residir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cualquier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tipo</a:t>
            </a:r>
            <a:r>
              <a:rPr lang="en-US" dirty="0">
                <a:solidFill>
                  <a:srgbClr val="FFFFFF"/>
                </a:solidFill>
                <a:latin typeface="Codec Pro"/>
                <a:ea typeface="Codec Pro"/>
                <a:cs typeface="Codec Pro"/>
                <a:sym typeface="Codec Pro"/>
              </a:rPr>
              <a:t> de base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Spark </a:t>
            </a:r>
            <a:r>
              <a:rPr lang="en-US" dirty="0" err="1">
                <a:solidFill>
                  <a:srgbClr val="FFFFFF"/>
                </a:solidFill>
                <a:latin typeface="Codec Pro"/>
                <a:ea typeface="Codec Pro"/>
                <a:cs typeface="Codec Pro"/>
                <a:sym typeface="Codec Pro"/>
              </a:rPr>
              <a:t>ofrece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múltiples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opciones</a:t>
            </a:r>
            <a:r>
              <a:rPr lang="en-US" dirty="0">
                <a:solidFill>
                  <a:srgbClr val="FFFFFF"/>
                </a:solidFill>
                <a:latin typeface="Codec Pro"/>
                <a:ea typeface="Codec Pro"/>
                <a:cs typeface="Codec Pro"/>
                <a:sym typeface="Codec Pro"/>
              </a:rPr>
              <a:t> para </a:t>
            </a:r>
            <a:r>
              <a:rPr lang="en-US" dirty="0" err="1">
                <a:solidFill>
                  <a:srgbClr val="FFFFFF"/>
                </a:solidFill>
                <a:latin typeface="Codec Pro"/>
                <a:ea typeface="Codec Pro"/>
                <a:cs typeface="Codec Pro"/>
                <a:sym typeface="Codec Pro"/>
              </a:rPr>
              <a:t>utilizar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distintas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categorías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fuentes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para </a:t>
            </a:r>
            <a:r>
              <a:rPr lang="en-US" dirty="0" err="1">
                <a:solidFill>
                  <a:srgbClr val="FFFFFF"/>
                </a:solidFill>
                <a:latin typeface="Codec Pro"/>
                <a:ea typeface="Codec Pro"/>
                <a:cs typeface="Codec Pro"/>
                <a:sym typeface="Codec Pro"/>
              </a:rPr>
              <a:t>poder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procesarlos</a:t>
            </a:r>
            <a:r>
              <a:rPr lang="en-US" dirty="0">
                <a:solidFill>
                  <a:srgbClr val="FFFFFF"/>
                </a:solidFill>
                <a:latin typeface="Codec Pro"/>
                <a:ea typeface="Codec Pro"/>
                <a:cs typeface="Codec Pro"/>
                <a:sym typeface="Codec Pro"/>
              </a:rPr>
              <a:t> a gran </a:t>
            </a:r>
            <a:r>
              <a:rPr lang="en-US" dirty="0" err="1">
                <a:solidFill>
                  <a:srgbClr val="FFFFFF"/>
                </a:solidFill>
                <a:latin typeface="Codec Pro"/>
                <a:ea typeface="Codec Pro"/>
                <a:cs typeface="Codec Pro"/>
                <a:sym typeface="Codec Pro"/>
              </a:rPr>
              <a:t>escala</a:t>
            </a:r>
            <a:r>
              <a:rPr lang="en-US" dirty="0">
                <a:solidFill>
                  <a:srgbClr val="FFFFFF"/>
                </a:solidFill>
                <a:latin typeface="Codec Pro"/>
                <a:ea typeface="Codec Pro"/>
                <a:cs typeface="Codec Pro"/>
                <a:sym typeface="Codec Pro"/>
              </a:rPr>
              <a:t>. Spark </a:t>
            </a:r>
            <a:r>
              <a:rPr lang="en-US" dirty="0" err="1">
                <a:solidFill>
                  <a:srgbClr val="FFFFFF"/>
                </a:solidFill>
                <a:latin typeface="Codec Pro"/>
                <a:ea typeface="Codec Pro"/>
                <a:cs typeface="Codec Pro"/>
                <a:sym typeface="Codec Pro"/>
              </a:rPr>
              <a:t>permite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utilizar</a:t>
            </a:r>
            <a:r>
              <a:rPr lang="en-US" dirty="0">
                <a:solidFill>
                  <a:srgbClr val="FFFFFF"/>
                </a:solidFill>
                <a:latin typeface="Codec Pro"/>
                <a:ea typeface="Codec Pro"/>
                <a:cs typeface="Codec Pro"/>
                <a:sym typeface="Codec Pro"/>
              </a:rPr>
              <a:t> bases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relacionales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tradicionales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así</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como</a:t>
            </a:r>
            <a:r>
              <a:rPr lang="en-US" dirty="0">
                <a:solidFill>
                  <a:srgbClr val="FFFFFF"/>
                </a:solidFill>
                <a:latin typeface="Codec Pro"/>
                <a:ea typeface="Codec Pro"/>
                <a:cs typeface="Codec Pro"/>
                <a:sym typeface="Codec Pro"/>
              </a:rPr>
              <a:t> NoSQL, </a:t>
            </a:r>
            <a:r>
              <a:rPr lang="en-US" dirty="0" err="1">
                <a:solidFill>
                  <a:srgbClr val="FFFFFF"/>
                </a:solidFill>
                <a:latin typeface="Codec Pro"/>
                <a:ea typeface="Codec Pro"/>
                <a:cs typeface="Codec Pro"/>
                <a:sym typeface="Codec Pro"/>
              </a:rPr>
              <a:t>como</a:t>
            </a:r>
            <a:r>
              <a:rPr lang="en-US" dirty="0">
                <a:solidFill>
                  <a:srgbClr val="FFFFFF"/>
                </a:solidFill>
                <a:latin typeface="Codec Pro"/>
                <a:ea typeface="Codec Pro"/>
                <a:cs typeface="Codec Pro"/>
                <a:sym typeface="Codec Pro"/>
              </a:rPr>
              <a:t> Cassandra y MongoDB</a:t>
            </a:r>
            <a:r>
              <a:rPr lang="en-US" sz="2100" dirty="0">
                <a:solidFill>
                  <a:srgbClr val="FFFFFF"/>
                </a:solidFill>
                <a:latin typeface="Codec Pro"/>
                <a:ea typeface="Codec Pro"/>
                <a:cs typeface="Codec Pro"/>
                <a:sym typeface="Codec Pro"/>
              </a:rPr>
              <a:t>.</a:t>
            </a:r>
          </a:p>
        </p:txBody>
      </p:sp>
      <p:sp>
        <p:nvSpPr>
          <p:cNvPr id="22" name="TextBox 22"/>
          <p:cNvSpPr txBox="1"/>
          <p:nvPr/>
        </p:nvSpPr>
        <p:spPr>
          <a:xfrm>
            <a:off x="5083200" y="3872406"/>
            <a:ext cx="3393583" cy="4796634"/>
          </a:xfrm>
          <a:prstGeom prst="rect">
            <a:avLst/>
          </a:prstGeom>
        </p:spPr>
        <p:txBody>
          <a:bodyPr lIns="0" tIns="0" rIns="0" bIns="0" rtlCol="0" anchor="t">
            <a:spAutoFit/>
          </a:bodyPr>
          <a:lstStyle/>
          <a:p>
            <a:pPr algn="ctr">
              <a:lnSpc>
                <a:spcPts val="2940"/>
              </a:lnSpc>
            </a:pPr>
            <a:r>
              <a:rPr lang="en-US" dirty="0">
                <a:solidFill>
                  <a:srgbClr val="FFFFFF"/>
                </a:solidFill>
                <a:latin typeface="Codec Pro"/>
                <a:ea typeface="Codec Pro"/>
                <a:cs typeface="Codec Pro"/>
                <a:sym typeface="Codec Pro"/>
              </a:rPr>
              <a:t>La </a:t>
            </a:r>
            <a:r>
              <a:rPr lang="en-US" dirty="0" err="1">
                <a:solidFill>
                  <a:srgbClr val="FFFFFF"/>
                </a:solidFill>
                <a:latin typeface="Codec Pro"/>
                <a:ea typeface="Codec Pro"/>
                <a:cs typeface="Codec Pro"/>
                <a:sym typeface="Codec Pro"/>
              </a:rPr>
              <a:t>siguiente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capa</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consta</a:t>
            </a:r>
            <a:r>
              <a:rPr lang="en-US" dirty="0">
                <a:solidFill>
                  <a:srgbClr val="FFFFFF"/>
                </a:solidFill>
                <a:latin typeface="Codec Pro"/>
                <a:ea typeface="Codec Pro"/>
                <a:cs typeface="Codec Pro"/>
                <a:sym typeface="Codec Pro"/>
              </a:rPr>
              <a:t> de un </a:t>
            </a:r>
            <a:r>
              <a:rPr lang="en-US" dirty="0" err="1">
                <a:solidFill>
                  <a:srgbClr val="FFFFFF"/>
                </a:solidFill>
                <a:latin typeface="Codec Pro"/>
                <a:ea typeface="Codec Pro"/>
                <a:cs typeface="Codec Pro"/>
                <a:sym typeface="Codec Pro"/>
              </a:rPr>
              <a:t>administrador</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recursos</a:t>
            </a:r>
            <a:r>
              <a:rPr lang="en-US" dirty="0">
                <a:solidFill>
                  <a:srgbClr val="FFFFFF"/>
                </a:solidFill>
                <a:latin typeface="Codec Pro"/>
                <a:ea typeface="Codec Pro"/>
                <a:cs typeface="Codec Pro"/>
                <a:sym typeface="Codec Pro"/>
              </a:rPr>
              <a:t>. Como Spark </a:t>
            </a:r>
            <a:r>
              <a:rPr lang="en-US" dirty="0" err="1">
                <a:solidFill>
                  <a:srgbClr val="FFFFFF"/>
                </a:solidFill>
                <a:latin typeface="Codec Pro"/>
                <a:ea typeface="Codec Pro"/>
                <a:cs typeface="Codec Pro"/>
                <a:sym typeface="Codec Pro"/>
              </a:rPr>
              <a:t>funciona</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un conjunto de </a:t>
            </a:r>
            <a:r>
              <a:rPr lang="en-US" dirty="0" err="1">
                <a:solidFill>
                  <a:srgbClr val="FFFFFF"/>
                </a:solidFill>
                <a:latin typeface="Codec Pro"/>
                <a:ea typeface="Codec Pro"/>
                <a:cs typeface="Codec Pro"/>
                <a:sym typeface="Codec Pro"/>
              </a:rPr>
              <a:t>máquinas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también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puede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funcionar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una</a:t>
            </a:r>
            <a:r>
              <a:rPr lang="en-US" dirty="0">
                <a:solidFill>
                  <a:srgbClr val="FFFFFF"/>
                </a:solidFill>
                <a:latin typeface="Codec Pro"/>
                <a:ea typeface="Codec Pro"/>
                <a:cs typeface="Codec Pro"/>
                <a:sym typeface="Codec Pro"/>
              </a:rPr>
              <a:t> sola </a:t>
            </a:r>
            <a:r>
              <a:rPr lang="en-US" dirty="0" err="1">
                <a:solidFill>
                  <a:srgbClr val="FFFFFF"/>
                </a:solidFill>
                <a:latin typeface="Codec Pro"/>
                <a:ea typeface="Codec Pro"/>
                <a:cs typeface="Codec Pro"/>
                <a:sym typeface="Codec Pro"/>
              </a:rPr>
              <a:t>máquina</a:t>
            </a:r>
            <a:r>
              <a:rPr lang="en-US" dirty="0">
                <a:solidFill>
                  <a:srgbClr val="FFFFFF"/>
                </a:solidFill>
                <a:latin typeface="Codec Pro"/>
                <a:ea typeface="Codec Pro"/>
                <a:cs typeface="Codec Pro"/>
                <a:sym typeface="Codec Pro"/>
              </a:rPr>
              <a:t> con </a:t>
            </a:r>
            <a:r>
              <a:rPr lang="en-US" dirty="0" err="1">
                <a:solidFill>
                  <a:srgbClr val="FFFFFF"/>
                </a:solidFill>
                <a:latin typeface="Codec Pro"/>
                <a:ea typeface="Codec Pro"/>
                <a:cs typeface="Codec Pro"/>
                <a:sym typeface="Codec Pro"/>
              </a:rPr>
              <a:t>varios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núcleos</a:t>
            </a:r>
            <a:r>
              <a:rPr lang="en-US" dirty="0">
                <a:solidFill>
                  <a:srgbClr val="FFFFFF"/>
                </a:solidFill>
                <a:latin typeface="Codec Pro"/>
                <a:ea typeface="Codec Pro"/>
                <a:cs typeface="Codec Pro"/>
                <a:sym typeface="Codec Pro"/>
              </a:rPr>
              <a:t>), se lo </a:t>
            </a:r>
            <a:r>
              <a:rPr lang="en-US" dirty="0" err="1">
                <a:solidFill>
                  <a:srgbClr val="FFFFFF"/>
                </a:solidFill>
                <a:latin typeface="Codec Pro"/>
                <a:ea typeface="Codec Pro"/>
                <a:cs typeface="Codec Pro"/>
                <a:sym typeface="Codec Pro"/>
              </a:rPr>
              <a:t>conoce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como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clúster</a:t>
            </a:r>
            <a:r>
              <a:rPr lang="en-US" dirty="0">
                <a:solidFill>
                  <a:srgbClr val="FFFFFF"/>
                </a:solidFill>
                <a:latin typeface="Codec Pro"/>
                <a:ea typeface="Codec Pro"/>
                <a:cs typeface="Codec Pro"/>
                <a:sym typeface="Codec Pro"/>
              </a:rPr>
              <a:t> Spark. Por lo general,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cualquier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clúster</a:t>
            </a:r>
            <a:r>
              <a:rPr lang="en-US" dirty="0">
                <a:solidFill>
                  <a:srgbClr val="FFFFFF"/>
                </a:solidFill>
                <a:latin typeface="Codec Pro"/>
                <a:ea typeface="Codec Pro"/>
                <a:cs typeface="Codec Pro"/>
                <a:sym typeface="Codec Pro"/>
              </a:rPr>
              <a:t> hay un </a:t>
            </a:r>
            <a:r>
              <a:rPr lang="en-US" dirty="0" err="1">
                <a:solidFill>
                  <a:srgbClr val="FFFFFF"/>
                </a:solidFill>
                <a:latin typeface="Codec Pro"/>
                <a:ea typeface="Codec Pro"/>
                <a:cs typeface="Codec Pro"/>
                <a:sym typeface="Codec Pro"/>
              </a:rPr>
              <a:t>administrador</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recursos</a:t>
            </a:r>
            <a:r>
              <a:rPr lang="en-US" dirty="0">
                <a:solidFill>
                  <a:srgbClr val="FFFFFF"/>
                </a:solidFill>
                <a:latin typeface="Codec Pro"/>
                <a:ea typeface="Codec Pro"/>
                <a:cs typeface="Codec Pro"/>
                <a:sym typeface="Codec Pro"/>
              </a:rPr>
              <a:t> que </a:t>
            </a:r>
            <a:r>
              <a:rPr lang="en-US" dirty="0" err="1">
                <a:solidFill>
                  <a:srgbClr val="FFFFFF"/>
                </a:solidFill>
                <a:latin typeface="Codec Pro"/>
                <a:ea typeface="Codec Pro"/>
                <a:cs typeface="Codec Pro"/>
                <a:sym typeface="Codec Pro"/>
              </a:rPr>
              <a:t>gestiona</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manera</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eficiente</a:t>
            </a:r>
            <a:r>
              <a:rPr lang="en-US" dirty="0">
                <a:solidFill>
                  <a:srgbClr val="FFFFFF"/>
                </a:solidFill>
                <a:latin typeface="Codec Pro"/>
                <a:ea typeface="Codec Pro"/>
                <a:cs typeface="Codec Pro"/>
                <a:sym typeface="Codec Pro"/>
              </a:rPr>
              <a:t> la carga de </a:t>
            </a:r>
            <a:r>
              <a:rPr lang="en-US" dirty="0" err="1">
                <a:solidFill>
                  <a:srgbClr val="FFFFFF"/>
                </a:solidFill>
                <a:latin typeface="Codec Pro"/>
                <a:ea typeface="Codec Pro"/>
                <a:cs typeface="Codec Pro"/>
                <a:sym typeface="Codec Pro"/>
              </a:rPr>
              <a:t>trabajo</a:t>
            </a:r>
            <a:r>
              <a:rPr lang="en-US" dirty="0">
                <a:solidFill>
                  <a:srgbClr val="FFFFFF"/>
                </a:solidFill>
                <a:latin typeface="Codec Pro"/>
                <a:ea typeface="Codec Pro"/>
                <a:cs typeface="Codec Pro"/>
                <a:sym typeface="Codec Pro"/>
              </a:rPr>
              <a:t> entre </a:t>
            </a:r>
            <a:r>
              <a:rPr lang="en-US" dirty="0" err="1">
                <a:solidFill>
                  <a:srgbClr val="FFFFFF"/>
                </a:solidFill>
                <a:latin typeface="Codec Pro"/>
                <a:ea typeface="Codec Pro"/>
                <a:cs typeface="Codec Pro"/>
                <a:sym typeface="Codec Pro"/>
              </a:rPr>
              <a:t>estos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recursos</a:t>
            </a:r>
            <a:r>
              <a:rPr lang="en-US" dirty="0">
                <a:solidFill>
                  <a:srgbClr val="FFFFFF"/>
                </a:solidFill>
                <a:latin typeface="Codec Pro"/>
                <a:ea typeface="Codec Pro"/>
                <a:cs typeface="Codec Pro"/>
                <a:sym typeface="Codec Pro"/>
              </a:rPr>
              <a:t>.</a:t>
            </a:r>
          </a:p>
        </p:txBody>
      </p:sp>
      <p:sp>
        <p:nvSpPr>
          <p:cNvPr id="23" name="TextBox 23"/>
          <p:cNvSpPr txBox="1"/>
          <p:nvPr/>
        </p:nvSpPr>
        <p:spPr>
          <a:xfrm>
            <a:off x="9144000" y="3872406"/>
            <a:ext cx="3393583" cy="5912324"/>
          </a:xfrm>
          <a:prstGeom prst="rect">
            <a:avLst/>
          </a:prstGeom>
        </p:spPr>
        <p:txBody>
          <a:bodyPr lIns="0" tIns="0" rIns="0" bIns="0" rtlCol="0" anchor="t">
            <a:spAutoFit/>
          </a:bodyPr>
          <a:lstStyle/>
          <a:p>
            <a:pPr algn="ctr">
              <a:lnSpc>
                <a:spcPts val="2940"/>
              </a:lnSpc>
            </a:pPr>
            <a:r>
              <a:rPr lang="en-US" dirty="0">
                <a:solidFill>
                  <a:srgbClr val="FFFFFF"/>
                </a:solidFill>
                <a:latin typeface="Codec Pro"/>
                <a:ea typeface="Codec Pro"/>
                <a:cs typeface="Codec Pro"/>
                <a:sym typeface="Codec Pro"/>
              </a:rPr>
              <a:t>La base de la </a:t>
            </a:r>
            <a:r>
              <a:rPr lang="en-US" dirty="0" err="1">
                <a:solidFill>
                  <a:srgbClr val="FFFFFF"/>
                </a:solidFill>
                <a:latin typeface="Codec Pro"/>
                <a:ea typeface="Codec Pro"/>
                <a:cs typeface="Codec Pro"/>
                <a:sym typeface="Codec Pro"/>
              </a:rPr>
              <a:t>arquitectura</a:t>
            </a:r>
            <a:r>
              <a:rPr lang="en-US" dirty="0">
                <a:solidFill>
                  <a:srgbClr val="FFFFFF"/>
                </a:solidFill>
                <a:latin typeface="Codec Pro"/>
                <a:ea typeface="Codec Pro"/>
                <a:cs typeface="Codec Pro"/>
                <a:sym typeface="Codec Pro"/>
              </a:rPr>
              <a:t> de Spark es </a:t>
            </a:r>
            <a:r>
              <a:rPr lang="en-US" dirty="0" err="1">
                <a:solidFill>
                  <a:srgbClr val="FFFFFF"/>
                </a:solidFill>
                <a:latin typeface="Codec Pro"/>
                <a:ea typeface="Codec Pro"/>
                <a:cs typeface="Codec Pro"/>
                <a:sym typeface="Codec Pro"/>
              </a:rPr>
              <a:t>su</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núcleo</a:t>
            </a:r>
            <a:r>
              <a:rPr lang="en-US" dirty="0">
                <a:solidFill>
                  <a:srgbClr val="FFFFFF"/>
                </a:solidFill>
                <a:latin typeface="Codec Pro"/>
                <a:ea typeface="Codec Pro"/>
                <a:cs typeface="Codec Pro"/>
                <a:sym typeface="Codec Pro"/>
              </a:rPr>
              <a:t>, que </a:t>
            </a:r>
            <a:r>
              <a:rPr lang="en-US" dirty="0" err="1">
                <a:solidFill>
                  <a:srgbClr val="FFFFFF"/>
                </a:solidFill>
                <a:latin typeface="Codec Pro"/>
                <a:ea typeface="Codec Pro"/>
                <a:cs typeface="Codec Pro"/>
                <a:sym typeface="Codec Pro"/>
              </a:rPr>
              <a:t>está</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construido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sobre</a:t>
            </a:r>
            <a:r>
              <a:rPr lang="en-US" dirty="0">
                <a:solidFill>
                  <a:srgbClr val="FFFFFF"/>
                </a:solidFill>
                <a:latin typeface="Codec Pro"/>
                <a:ea typeface="Codec Pro"/>
                <a:cs typeface="Codec Pro"/>
                <a:sym typeface="Codec Pro"/>
              </a:rPr>
              <a:t> RDD (conjuntos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distribuidos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resilientes</a:t>
            </a:r>
            <a:r>
              <a:rPr lang="en-US" dirty="0">
                <a:solidFill>
                  <a:srgbClr val="FFFFFF"/>
                </a:solidFill>
                <a:latin typeface="Codec Pro"/>
                <a:ea typeface="Codec Pro"/>
                <a:cs typeface="Codec Pro"/>
                <a:sym typeface="Codec Pro"/>
              </a:rPr>
              <a:t>) y </a:t>
            </a:r>
            <a:r>
              <a:rPr lang="en-US" dirty="0" err="1">
                <a:solidFill>
                  <a:srgbClr val="FFFFFF"/>
                </a:solidFill>
                <a:latin typeface="Codec Pro"/>
                <a:ea typeface="Codec Pro"/>
                <a:cs typeface="Codec Pro"/>
                <a:sym typeface="Codec Pro"/>
              </a:rPr>
              <a:t>ofrece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múltiples</a:t>
            </a:r>
            <a:r>
              <a:rPr lang="en-US" dirty="0">
                <a:solidFill>
                  <a:srgbClr val="FFFFFF"/>
                </a:solidFill>
                <a:latin typeface="Codec Pro"/>
                <a:ea typeface="Codec Pro"/>
                <a:cs typeface="Codec Pro"/>
                <a:sym typeface="Codec Pro"/>
              </a:rPr>
              <a:t> API para que </a:t>
            </a:r>
            <a:r>
              <a:rPr lang="en-US" dirty="0" err="1">
                <a:solidFill>
                  <a:srgbClr val="FFFFFF"/>
                </a:solidFill>
                <a:latin typeface="Codec Pro"/>
                <a:ea typeface="Codec Pro"/>
                <a:cs typeface="Codec Pro"/>
                <a:sym typeface="Codec Pro"/>
              </a:rPr>
              <a:t>los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colaboradores</a:t>
            </a:r>
            <a:r>
              <a:rPr lang="en-US" dirty="0">
                <a:solidFill>
                  <a:srgbClr val="FFFFFF"/>
                </a:solidFill>
                <a:latin typeface="Codec Pro"/>
                <a:ea typeface="Codec Pro"/>
                <a:cs typeface="Codec Pro"/>
                <a:sym typeface="Codec Pro"/>
              </a:rPr>
              <a:t> de Spark </a:t>
            </a:r>
            <a:r>
              <a:rPr lang="en-US" dirty="0" err="1">
                <a:solidFill>
                  <a:srgbClr val="FFFFFF"/>
                </a:solidFill>
                <a:latin typeface="Codec Pro"/>
                <a:ea typeface="Codec Pro"/>
                <a:cs typeface="Codec Pro"/>
                <a:sym typeface="Codec Pro"/>
              </a:rPr>
              <a:t>creen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otras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bibliotecas</a:t>
            </a:r>
            <a:r>
              <a:rPr lang="en-US" dirty="0">
                <a:solidFill>
                  <a:srgbClr val="FFFFFF"/>
                </a:solidFill>
                <a:latin typeface="Codec Pro"/>
                <a:ea typeface="Codec Pro"/>
                <a:cs typeface="Codec Pro"/>
                <a:sym typeface="Codec Pro"/>
              </a:rPr>
              <a:t> y </a:t>
            </a:r>
            <a:r>
              <a:rPr lang="en-US" dirty="0" err="1">
                <a:solidFill>
                  <a:srgbClr val="FFFFFF"/>
                </a:solidFill>
                <a:latin typeface="Codec Pro"/>
                <a:ea typeface="Codec Pro"/>
                <a:cs typeface="Codec Pro"/>
                <a:sym typeface="Codec Pro"/>
              </a:rPr>
              <a:t>ecosistemas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Contiene</a:t>
            </a:r>
            <a:r>
              <a:rPr lang="en-US" dirty="0">
                <a:solidFill>
                  <a:srgbClr val="FFFFFF"/>
                </a:solidFill>
                <a:latin typeface="Codec Pro"/>
                <a:ea typeface="Codec Pro"/>
                <a:cs typeface="Codec Pro"/>
                <a:sym typeface="Codec Pro"/>
              </a:rPr>
              <a:t> dos </a:t>
            </a:r>
            <a:r>
              <a:rPr lang="en-US" dirty="0" err="1">
                <a:solidFill>
                  <a:srgbClr val="FFFFFF"/>
                </a:solidFill>
                <a:latin typeface="Codec Pro"/>
                <a:ea typeface="Codec Pro"/>
                <a:cs typeface="Codec Pro"/>
                <a:sym typeface="Codec Pro"/>
              </a:rPr>
              <a:t>partes</a:t>
            </a:r>
            <a:r>
              <a:rPr lang="en-US" dirty="0">
                <a:solidFill>
                  <a:srgbClr val="FFFFFF"/>
                </a:solidFill>
                <a:latin typeface="Codec Pro"/>
                <a:ea typeface="Codec Pro"/>
                <a:cs typeface="Codec Pro"/>
                <a:sym typeface="Codec Pro"/>
              </a:rPr>
              <a:t>: la </a:t>
            </a:r>
            <a:r>
              <a:rPr lang="en-US" dirty="0" err="1">
                <a:solidFill>
                  <a:srgbClr val="FFFFFF"/>
                </a:solidFill>
                <a:latin typeface="Codec Pro"/>
                <a:ea typeface="Codec Pro"/>
                <a:cs typeface="Codec Pro"/>
                <a:sym typeface="Codec Pro"/>
              </a:rPr>
              <a:t>infraestructura</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computación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distribuida</a:t>
            </a:r>
            <a:r>
              <a:rPr lang="en-US" dirty="0">
                <a:solidFill>
                  <a:srgbClr val="FFFFFF"/>
                </a:solidFill>
                <a:latin typeface="Codec Pro"/>
                <a:ea typeface="Codec Pro"/>
                <a:cs typeface="Codec Pro"/>
                <a:sym typeface="Codec Pro"/>
              </a:rPr>
              <a:t> y la </a:t>
            </a:r>
            <a:r>
              <a:rPr lang="en-US" dirty="0" err="1">
                <a:solidFill>
                  <a:srgbClr val="FFFFFF"/>
                </a:solidFill>
                <a:latin typeface="Codec Pro"/>
                <a:ea typeface="Codec Pro"/>
                <a:cs typeface="Codec Pro"/>
                <a:sym typeface="Codec Pro"/>
              </a:rPr>
              <a:t>abstracción</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programación</a:t>
            </a:r>
            <a:r>
              <a:rPr lang="en-US" dirty="0">
                <a:solidFill>
                  <a:srgbClr val="FFFFFF"/>
                </a:solidFill>
                <a:latin typeface="Codec Pro"/>
                <a:ea typeface="Codec Pro"/>
                <a:cs typeface="Codec Pro"/>
                <a:sym typeface="Codec Pro"/>
              </a:rPr>
              <a:t> RDD. Las </a:t>
            </a:r>
            <a:r>
              <a:rPr lang="en-US" dirty="0" err="1">
                <a:solidFill>
                  <a:srgbClr val="FFFFFF"/>
                </a:solidFill>
                <a:latin typeface="Codec Pro"/>
                <a:ea typeface="Codec Pro"/>
                <a:cs typeface="Codec Pro"/>
                <a:sym typeface="Codec Pro"/>
              </a:rPr>
              <a:t>bibliotecas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predeterminadas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el</a:t>
            </a:r>
            <a:r>
              <a:rPr lang="en-US" dirty="0">
                <a:solidFill>
                  <a:srgbClr val="FFFFFF"/>
                </a:solidFill>
                <a:latin typeface="Codec Pro"/>
                <a:ea typeface="Codec Pro"/>
                <a:cs typeface="Codec Pro"/>
                <a:sym typeface="Codec Pro"/>
              </a:rPr>
              <a:t> kit de </a:t>
            </a:r>
            <a:r>
              <a:rPr lang="en-US" dirty="0" err="1">
                <a:solidFill>
                  <a:srgbClr val="FFFFFF"/>
                </a:solidFill>
                <a:latin typeface="Codec Pro"/>
                <a:ea typeface="Codec Pro"/>
                <a:cs typeface="Codec Pro"/>
                <a:sym typeface="Codec Pro"/>
              </a:rPr>
              <a:t>herramientas</a:t>
            </a:r>
            <a:r>
              <a:rPr lang="en-US" dirty="0">
                <a:solidFill>
                  <a:srgbClr val="FFFFFF"/>
                </a:solidFill>
                <a:latin typeface="Codec Pro"/>
                <a:ea typeface="Codec Pro"/>
                <a:cs typeface="Codec Pro"/>
                <a:sym typeface="Codec Pro"/>
              </a:rPr>
              <a:t> de Spark </a:t>
            </a:r>
            <a:r>
              <a:rPr lang="en-US" dirty="0" err="1">
                <a:solidFill>
                  <a:srgbClr val="FFFFFF"/>
                </a:solidFill>
                <a:latin typeface="Codec Pro"/>
                <a:ea typeface="Codec Pro"/>
                <a:cs typeface="Codec Pro"/>
                <a:sym typeface="Codec Pro"/>
              </a:rPr>
              <a:t>vienen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cuatro </a:t>
            </a:r>
            <a:r>
              <a:rPr lang="en-US" dirty="0" err="1">
                <a:solidFill>
                  <a:srgbClr val="FFFFFF"/>
                </a:solidFill>
                <a:latin typeface="Codec Pro"/>
                <a:ea typeface="Codec Pro"/>
                <a:cs typeface="Codec Pro"/>
                <a:sym typeface="Codec Pro"/>
              </a:rPr>
              <a:t>opciones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diferentes</a:t>
            </a:r>
            <a:endParaRPr lang="en-US" dirty="0">
              <a:solidFill>
                <a:srgbClr val="FFFFFF"/>
              </a:solidFill>
              <a:latin typeface="Codec Pro"/>
              <a:ea typeface="Codec Pro"/>
              <a:cs typeface="Codec Pro"/>
              <a:sym typeface="Codec Pro"/>
            </a:endParaRPr>
          </a:p>
        </p:txBody>
      </p:sp>
      <p:sp>
        <p:nvSpPr>
          <p:cNvPr id="24" name="TextBox 24"/>
          <p:cNvSpPr txBox="1"/>
          <p:nvPr/>
        </p:nvSpPr>
        <p:spPr>
          <a:xfrm>
            <a:off x="13261483" y="3872406"/>
            <a:ext cx="3393583" cy="5906232"/>
          </a:xfrm>
          <a:prstGeom prst="rect">
            <a:avLst/>
          </a:prstGeom>
        </p:spPr>
        <p:txBody>
          <a:bodyPr lIns="0" tIns="0" rIns="0" bIns="0" rtlCol="0" anchor="t">
            <a:spAutoFit/>
          </a:bodyPr>
          <a:lstStyle/>
          <a:p>
            <a:pPr algn="ctr">
              <a:lnSpc>
                <a:spcPts val="2940"/>
              </a:lnSpc>
            </a:pPr>
            <a:r>
              <a:rPr lang="en-US" sz="1600" dirty="0" err="1">
                <a:solidFill>
                  <a:srgbClr val="FFFFFF"/>
                </a:solidFill>
                <a:latin typeface="Codec Pro"/>
                <a:ea typeface="Codec Pro"/>
                <a:cs typeface="Codec Pro"/>
                <a:sym typeface="Codec Pro"/>
              </a:rPr>
              <a:t>Entrenar</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modelos</a:t>
            </a:r>
            <a:r>
              <a:rPr lang="en-US" sz="1600" dirty="0">
                <a:solidFill>
                  <a:srgbClr val="FFFFFF"/>
                </a:solidFill>
                <a:latin typeface="Codec Pro"/>
                <a:ea typeface="Codec Pro"/>
                <a:cs typeface="Codec Pro"/>
                <a:sym typeface="Codec Pro"/>
              </a:rPr>
              <a:t> de </a:t>
            </a:r>
            <a:r>
              <a:rPr lang="en-US" sz="1600" dirty="0" err="1">
                <a:solidFill>
                  <a:srgbClr val="FFFFFF"/>
                </a:solidFill>
                <a:latin typeface="Codec Pro"/>
                <a:ea typeface="Codec Pro"/>
                <a:cs typeface="Codec Pro"/>
                <a:sym typeface="Codec Pro"/>
              </a:rPr>
              <a:t>aprendizaje</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automático</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en</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grandes</a:t>
            </a:r>
            <a:r>
              <a:rPr lang="en-US" sz="1600" dirty="0">
                <a:solidFill>
                  <a:srgbClr val="FFFFFF"/>
                </a:solidFill>
                <a:latin typeface="Codec Pro"/>
                <a:ea typeface="Codec Pro"/>
                <a:cs typeface="Codec Pro"/>
                <a:sym typeface="Codec Pro"/>
              </a:rPr>
              <a:t> conjuntos de </a:t>
            </a:r>
            <a:r>
              <a:rPr lang="en-US" sz="1600" dirty="0" err="1">
                <a:solidFill>
                  <a:srgbClr val="FFFFFF"/>
                </a:solidFill>
                <a:latin typeface="Codec Pro"/>
                <a:ea typeface="Codec Pro"/>
                <a:cs typeface="Codec Pro"/>
                <a:sym typeface="Codec Pro"/>
              </a:rPr>
              <a:t>datos</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comenzaba</a:t>
            </a:r>
            <a:r>
              <a:rPr lang="en-US" sz="1600" dirty="0">
                <a:solidFill>
                  <a:srgbClr val="FFFFFF"/>
                </a:solidFill>
                <a:latin typeface="Codec Pro"/>
                <a:ea typeface="Codec Pro"/>
                <a:cs typeface="Codec Pro"/>
                <a:sym typeface="Codec Pro"/>
              </a:rPr>
              <a:t> a </a:t>
            </a:r>
            <a:r>
              <a:rPr lang="en-US" sz="1600" dirty="0" err="1">
                <a:solidFill>
                  <a:srgbClr val="FFFFFF"/>
                </a:solidFill>
                <a:latin typeface="Codec Pro"/>
                <a:ea typeface="Codec Pro"/>
                <a:cs typeface="Codec Pro"/>
                <a:sym typeface="Codec Pro"/>
              </a:rPr>
              <a:t>convertirse</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en</a:t>
            </a:r>
            <a:r>
              <a:rPr lang="en-US" sz="1600" dirty="0">
                <a:solidFill>
                  <a:srgbClr val="FFFFFF"/>
                </a:solidFill>
                <a:latin typeface="Codec Pro"/>
                <a:ea typeface="Codec Pro"/>
                <a:cs typeface="Codec Pro"/>
                <a:sym typeface="Codec Pro"/>
              </a:rPr>
              <a:t> un gran </a:t>
            </a:r>
            <a:r>
              <a:rPr lang="en-US" sz="1600" dirty="0" err="1">
                <a:solidFill>
                  <a:srgbClr val="FFFFFF"/>
                </a:solidFill>
                <a:latin typeface="Codec Pro"/>
                <a:ea typeface="Codec Pro"/>
                <a:cs typeface="Codec Pro"/>
                <a:sym typeface="Codec Pro"/>
              </a:rPr>
              <a:t>desafío</a:t>
            </a:r>
            <a:r>
              <a:rPr lang="en-US" sz="1600" dirty="0">
                <a:solidFill>
                  <a:srgbClr val="FFFFFF"/>
                </a:solidFill>
                <a:latin typeface="Codec Pro"/>
                <a:ea typeface="Codec Pro"/>
                <a:cs typeface="Codec Pro"/>
                <a:sym typeface="Codec Pro"/>
              </a:rPr>
              <a:t>, hasta que </a:t>
            </a:r>
            <a:r>
              <a:rPr lang="en-US" sz="1600" dirty="0" err="1">
                <a:solidFill>
                  <a:srgbClr val="FFFFFF"/>
                </a:solidFill>
                <a:latin typeface="Codec Pro"/>
                <a:ea typeface="Codec Pro"/>
                <a:cs typeface="Codec Pro"/>
                <a:sym typeface="Codec Pro"/>
              </a:rPr>
              <a:t>apareció</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MLlib</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biblioteca</a:t>
            </a:r>
            <a:r>
              <a:rPr lang="en-US" sz="1600" dirty="0">
                <a:solidFill>
                  <a:srgbClr val="FFFFFF"/>
                </a:solidFill>
                <a:latin typeface="Codec Pro"/>
                <a:ea typeface="Codec Pro"/>
                <a:cs typeface="Codec Pro"/>
                <a:sym typeface="Codec Pro"/>
              </a:rPr>
              <a:t> de </a:t>
            </a:r>
            <a:r>
              <a:rPr lang="en-US" sz="1600" dirty="0" err="1">
                <a:solidFill>
                  <a:srgbClr val="FFFFFF"/>
                </a:solidFill>
                <a:latin typeface="Codec Pro"/>
                <a:ea typeface="Codec Pro"/>
                <a:cs typeface="Codec Pro"/>
                <a:sym typeface="Codec Pro"/>
              </a:rPr>
              <a:t>aprendizaje</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automático</a:t>
            </a:r>
            <a:r>
              <a:rPr lang="en-US" sz="1600" dirty="0">
                <a:solidFill>
                  <a:srgbClr val="FFFFFF"/>
                </a:solidFill>
                <a:latin typeface="Codec Pro"/>
                <a:ea typeface="Codec Pro"/>
                <a:cs typeface="Codec Pro"/>
                <a:sym typeface="Codec Pro"/>
              </a:rPr>
              <a:t>) de Spark. </a:t>
            </a:r>
            <a:r>
              <a:rPr lang="en-US" sz="1600" dirty="0" err="1">
                <a:solidFill>
                  <a:srgbClr val="FFFFFF"/>
                </a:solidFill>
                <a:latin typeface="Codec Pro"/>
                <a:ea typeface="Codec Pro"/>
                <a:cs typeface="Codec Pro"/>
                <a:sym typeface="Codec Pro"/>
              </a:rPr>
              <a:t>MLlib</a:t>
            </a:r>
            <a:r>
              <a:rPr lang="en-US" sz="1600" dirty="0">
                <a:solidFill>
                  <a:srgbClr val="FFFFFF"/>
                </a:solidFill>
                <a:latin typeface="Codec Pro"/>
                <a:ea typeface="Codec Pro"/>
                <a:cs typeface="Codec Pro"/>
                <a:sym typeface="Codec Pro"/>
              </a:rPr>
              <a:t> le </a:t>
            </a:r>
            <a:r>
              <a:rPr lang="en-US" sz="1600" dirty="0" err="1">
                <a:solidFill>
                  <a:srgbClr val="FFFFFF"/>
                </a:solidFill>
                <a:latin typeface="Codec Pro"/>
                <a:ea typeface="Codec Pro"/>
                <a:cs typeface="Codec Pro"/>
                <a:sym typeface="Codec Pro"/>
              </a:rPr>
              <a:t>brinda</a:t>
            </a:r>
            <a:r>
              <a:rPr lang="en-US" sz="1600" dirty="0">
                <a:solidFill>
                  <a:srgbClr val="FFFFFF"/>
                </a:solidFill>
                <a:latin typeface="Codec Pro"/>
                <a:ea typeface="Codec Pro"/>
                <a:cs typeface="Codec Pro"/>
                <a:sym typeface="Codec Pro"/>
              </a:rPr>
              <a:t> la </a:t>
            </a:r>
            <a:r>
              <a:rPr lang="en-US" sz="1600" dirty="0" err="1">
                <a:solidFill>
                  <a:srgbClr val="FFFFFF"/>
                </a:solidFill>
                <a:latin typeface="Codec Pro"/>
                <a:ea typeface="Codec Pro"/>
                <a:cs typeface="Codec Pro"/>
                <a:sym typeface="Codec Pro"/>
              </a:rPr>
              <a:t>capacidad</a:t>
            </a:r>
            <a:r>
              <a:rPr lang="en-US" sz="1600" dirty="0">
                <a:solidFill>
                  <a:srgbClr val="FFFFFF"/>
                </a:solidFill>
                <a:latin typeface="Codec Pro"/>
                <a:ea typeface="Codec Pro"/>
                <a:cs typeface="Codec Pro"/>
                <a:sym typeface="Codec Pro"/>
              </a:rPr>
              <a:t> de </a:t>
            </a:r>
            <a:r>
              <a:rPr lang="en-US" sz="1600" dirty="0" err="1">
                <a:solidFill>
                  <a:srgbClr val="FFFFFF"/>
                </a:solidFill>
                <a:latin typeface="Codec Pro"/>
                <a:ea typeface="Codec Pro"/>
                <a:cs typeface="Codec Pro"/>
                <a:sym typeface="Codec Pro"/>
              </a:rPr>
              <a:t>entrenar</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modelos</a:t>
            </a:r>
            <a:r>
              <a:rPr lang="en-US" sz="1600" dirty="0">
                <a:solidFill>
                  <a:srgbClr val="FFFFFF"/>
                </a:solidFill>
                <a:latin typeface="Codec Pro"/>
                <a:ea typeface="Codec Pro"/>
                <a:cs typeface="Codec Pro"/>
                <a:sym typeface="Codec Pro"/>
              </a:rPr>
              <a:t> de </a:t>
            </a:r>
            <a:r>
              <a:rPr lang="en-US" sz="1600" dirty="0" err="1">
                <a:solidFill>
                  <a:srgbClr val="FFFFFF"/>
                </a:solidFill>
                <a:latin typeface="Codec Pro"/>
                <a:ea typeface="Codec Pro"/>
                <a:cs typeface="Codec Pro"/>
                <a:sym typeface="Codec Pro"/>
              </a:rPr>
              <a:t>aprendizaje</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automático</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en</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grandes</a:t>
            </a:r>
            <a:r>
              <a:rPr lang="en-US" sz="1600" dirty="0">
                <a:solidFill>
                  <a:srgbClr val="FFFFFF"/>
                </a:solidFill>
                <a:latin typeface="Codec Pro"/>
                <a:ea typeface="Codec Pro"/>
                <a:cs typeface="Codec Pro"/>
                <a:sym typeface="Codec Pro"/>
              </a:rPr>
              <a:t> conjuntos de </a:t>
            </a:r>
            <a:r>
              <a:rPr lang="en-US" sz="1600" dirty="0" err="1">
                <a:solidFill>
                  <a:srgbClr val="FFFFFF"/>
                </a:solidFill>
                <a:latin typeface="Codec Pro"/>
                <a:ea typeface="Codec Pro"/>
                <a:cs typeface="Codec Pro"/>
                <a:sym typeface="Codec Pro"/>
              </a:rPr>
              <a:t>datos</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utilizando</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clústeres</a:t>
            </a:r>
            <a:r>
              <a:rPr lang="en-US" sz="1600" dirty="0">
                <a:solidFill>
                  <a:srgbClr val="FFFFFF"/>
                </a:solidFill>
                <a:latin typeface="Codec Pro"/>
                <a:ea typeface="Codec Pro"/>
                <a:cs typeface="Codec Pro"/>
                <a:sym typeface="Codec Pro"/>
              </a:rPr>
              <a:t> de Spark. Le </a:t>
            </a:r>
            <a:r>
              <a:rPr lang="en-US" sz="1600" dirty="0" err="1">
                <a:solidFill>
                  <a:srgbClr val="FFFFFF"/>
                </a:solidFill>
                <a:latin typeface="Codec Pro"/>
                <a:ea typeface="Codec Pro"/>
                <a:cs typeface="Codec Pro"/>
                <a:sym typeface="Codec Pro"/>
              </a:rPr>
              <a:t>permite</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crear</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sistemas</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supervisados</a:t>
            </a:r>
            <a:r>
              <a:rPr lang="en-US" sz="1600" dirty="0">
                <a:solidFill>
                  <a:srgbClr val="FFFFFF"/>
                </a:solidFill>
                <a:latin typeface="Codec Pro"/>
                <a:ea typeface="Codec Pro"/>
                <a:cs typeface="Codec Pro"/>
                <a:sym typeface="Codec Pro"/>
              </a:rPr>
              <a:t>, no </a:t>
            </a:r>
            <a:r>
              <a:rPr lang="en-US" sz="1600" dirty="0" err="1">
                <a:solidFill>
                  <a:srgbClr val="FFFFFF"/>
                </a:solidFill>
                <a:latin typeface="Codec Pro"/>
                <a:ea typeface="Codec Pro"/>
                <a:cs typeface="Codec Pro"/>
                <a:sym typeface="Codec Pro"/>
              </a:rPr>
              <a:t>supervisados</a:t>
            </a:r>
            <a:r>
              <a:rPr lang="en-US" sz="1600" dirty="0">
                <a:solidFill>
                  <a:srgbClr val="FFFFFF"/>
                </a:solidFill>
                <a:latin typeface="Codec Pro"/>
                <a:ea typeface="Codec Pro"/>
                <a:cs typeface="Codec Pro"/>
                <a:sym typeface="Codec Pro"/>
              </a:rPr>
              <a:t> ​​y de </a:t>
            </a:r>
            <a:r>
              <a:rPr lang="en-US" sz="1600" dirty="0" err="1">
                <a:solidFill>
                  <a:srgbClr val="FFFFFF"/>
                </a:solidFill>
                <a:latin typeface="Codec Pro"/>
                <a:ea typeface="Codec Pro"/>
                <a:cs typeface="Codec Pro"/>
                <a:sym typeface="Codec Pro"/>
              </a:rPr>
              <a:t>recomendación</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modelos</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basados</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en</a:t>
            </a:r>
            <a:r>
              <a:rPr lang="en-US" sz="1600" dirty="0">
                <a:solidFill>
                  <a:srgbClr val="FFFFFF"/>
                </a:solidFill>
                <a:latin typeface="Codec Pro"/>
                <a:ea typeface="Codec Pro"/>
                <a:cs typeface="Codec Pro"/>
                <a:sym typeface="Codec Pro"/>
              </a:rPr>
              <a:t> NLP; y </a:t>
            </a:r>
            <a:r>
              <a:rPr lang="en-US" sz="1600" dirty="0" err="1">
                <a:solidFill>
                  <a:srgbClr val="FFFFFF"/>
                </a:solidFill>
                <a:latin typeface="Codec Pro"/>
                <a:ea typeface="Codec Pro"/>
                <a:cs typeface="Codec Pro"/>
                <a:sym typeface="Codec Pro"/>
              </a:rPr>
              <a:t>aprendizaje</a:t>
            </a:r>
            <a:r>
              <a:rPr lang="en-US" sz="1600" dirty="0">
                <a:solidFill>
                  <a:srgbClr val="FFFFFF"/>
                </a:solidFill>
                <a:latin typeface="Codec Pro"/>
                <a:ea typeface="Codec Pro"/>
                <a:cs typeface="Codec Pro"/>
                <a:sym typeface="Codec Pro"/>
              </a:rPr>
              <a:t> profundo, </a:t>
            </a:r>
            <a:r>
              <a:rPr lang="en-US" sz="1600" dirty="0" err="1">
                <a:solidFill>
                  <a:srgbClr val="FFFFFF"/>
                </a:solidFill>
                <a:latin typeface="Codec Pro"/>
                <a:ea typeface="Codec Pro"/>
                <a:cs typeface="Codec Pro"/>
                <a:sym typeface="Codec Pro"/>
              </a:rPr>
              <a:t>así</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como</a:t>
            </a:r>
            <a:r>
              <a:rPr lang="en-US" sz="1600" dirty="0">
                <a:solidFill>
                  <a:srgbClr val="FFFFFF"/>
                </a:solidFill>
                <a:latin typeface="Codec Pro"/>
                <a:ea typeface="Codec Pro"/>
                <a:cs typeface="Codec Pro"/>
                <a:sym typeface="Codec Pro"/>
              </a:rPr>
              <a:t> </a:t>
            </a:r>
            <a:r>
              <a:rPr lang="en-US" sz="1600" dirty="0" err="1">
                <a:solidFill>
                  <a:srgbClr val="FFFFFF"/>
                </a:solidFill>
                <a:latin typeface="Codec Pro"/>
                <a:ea typeface="Codec Pro"/>
                <a:cs typeface="Codec Pro"/>
                <a:sym typeface="Codec Pro"/>
              </a:rPr>
              <a:t>dentro</a:t>
            </a:r>
            <a:r>
              <a:rPr lang="en-US" sz="1600" dirty="0">
                <a:solidFill>
                  <a:srgbClr val="FFFFFF"/>
                </a:solidFill>
                <a:latin typeface="Codec Pro"/>
                <a:ea typeface="Codec Pro"/>
                <a:cs typeface="Codec Pro"/>
                <a:sym typeface="Codec Pro"/>
              </a:rPr>
              <a:t> de la </a:t>
            </a:r>
            <a:r>
              <a:rPr lang="en-US" sz="1600" dirty="0" err="1">
                <a:solidFill>
                  <a:srgbClr val="FFFFFF"/>
                </a:solidFill>
                <a:latin typeface="Codec Pro"/>
                <a:ea typeface="Codec Pro"/>
                <a:cs typeface="Codec Pro"/>
                <a:sym typeface="Codec Pro"/>
              </a:rPr>
              <a:t>biblioteca</a:t>
            </a:r>
            <a:r>
              <a:rPr lang="en-US" sz="1600" dirty="0">
                <a:solidFill>
                  <a:srgbClr val="FFFFFF"/>
                </a:solidFill>
                <a:latin typeface="Codec Pro"/>
                <a:ea typeface="Codec Pro"/>
                <a:cs typeface="Codec Pro"/>
                <a:sym typeface="Codec Pro"/>
              </a:rPr>
              <a:t> Spark ML.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271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424268"/>
            <a:ext cx="11428307" cy="1694050"/>
            <a:chOff x="0" y="-47625"/>
            <a:chExt cx="15237743" cy="2258733"/>
          </a:xfrm>
        </p:grpSpPr>
        <p:sp>
          <p:nvSpPr>
            <p:cNvPr id="3" name="TextBox 3"/>
            <p:cNvSpPr txBox="1"/>
            <p:nvPr/>
          </p:nvSpPr>
          <p:spPr>
            <a:xfrm>
              <a:off x="0" y="1677457"/>
              <a:ext cx="15237743" cy="533651"/>
            </a:xfrm>
            <a:prstGeom prst="rect">
              <a:avLst/>
            </a:prstGeom>
          </p:spPr>
          <p:txBody>
            <a:bodyPr lIns="0" tIns="0" rIns="0" bIns="0" rtlCol="0" anchor="t">
              <a:spAutoFit/>
            </a:bodyPr>
            <a:lstStyle/>
            <a:p>
              <a:pPr marL="0" lvl="0" indent="0" algn="ctr">
                <a:lnSpc>
                  <a:spcPts val="3360"/>
                </a:lnSpc>
                <a:spcBef>
                  <a:spcPct val="0"/>
                </a:spcBef>
              </a:pPr>
              <a:r>
                <a:rPr lang="en-US" sz="2400" dirty="0">
                  <a:solidFill>
                    <a:srgbClr val="FFFFFF"/>
                  </a:solidFill>
                  <a:latin typeface="Codec Pro"/>
                  <a:ea typeface="Codec Pro"/>
                  <a:cs typeface="Codec Pro"/>
                  <a:sym typeface="Codec Pro"/>
                </a:rPr>
                <a:t>Structured Spark.</a:t>
              </a:r>
            </a:p>
          </p:txBody>
        </p:sp>
        <p:sp>
          <p:nvSpPr>
            <p:cNvPr id="4" name="TextBox 4"/>
            <p:cNvSpPr txBox="1"/>
            <p:nvPr/>
          </p:nvSpPr>
          <p:spPr>
            <a:xfrm>
              <a:off x="0" y="-47625"/>
              <a:ext cx="15237743" cy="1419192"/>
            </a:xfrm>
            <a:prstGeom prst="rect">
              <a:avLst/>
            </a:prstGeom>
          </p:spPr>
          <p:txBody>
            <a:bodyPr lIns="0" tIns="0" rIns="0" bIns="0" rtlCol="0" anchor="t">
              <a:spAutoFit/>
            </a:bodyPr>
            <a:lstStyle/>
            <a:p>
              <a:pPr algn="ctr">
                <a:lnSpc>
                  <a:spcPts val="8250"/>
                </a:lnSpc>
              </a:pPr>
              <a:r>
                <a:rPr lang="en-US" sz="7500" b="1" dirty="0" err="1">
                  <a:solidFill>
                    <a:srgbClr val="FFFFFF"/>
                  </a:solidFill>
                  <a:latin typeface="Codec Pro Bold"/>
                  <a:ea typeface="Codec Pro Bold"/>
                  <a:cs typeface="Codec Pro Bold"/>
                  <a:sym typeface="Codec Pro Bold"/>
                </a:rPr>
                <a:t>Componentes</a:t>
              </a:r>
              <a:r>
                <a:rPr lang="en-US" sz="7500" b="1" dirty="0">
                  <a:solidFill>
                    <a:srgbClr val="FFFFFF"/>
                  </a:solidFill>
                  <a:latin typeface="Codec Pro Bold"/>
                  <a:ea typeface="Codec Pro Bold"/>
                  <a:cs typeface="Codec Pro Bold"/>
                  <a:sym typeface="Codec Pro Bold"/>
                </a:rPr>
                <a:t> </a:t>
              </a:r>
              <a:r>
                <a:rPr lang="en-US" sz="7500" b="1" dirty="0">
                  <a:solidFill>
                    <a:srgbClr val="00991A"/>
                  </a:solidFill>
                  <a:latin typeface="Codec Pro Bold"/>
                  <a:ea typeface="Codec Pro Bold"/>
                  <a:cs typeface="Codec Pro Bold"/>
                  <a:sym typeface="Codec Pro Bold"/>
                </a:rPr>
                <a:t>Spark</a:t>
              </a:r>
            </a:p>
          </p:txBody>
        </p:sp>
      </p:grpSp>
      <p:sp>
        <p:nvSpPr>
          <p:cNvPr id="5" name="Freeform 5"/>
          <p:cNvSpPr/>
          <p:nvPr/>
        </p:nvSpPr>
        <p:spPr>
          <a:xfrm flipH="1" flipV="1">
            <a:off x="-1380193" y="7044158"/>
            <a:ext cx="19849827" cy="7182028"/>
          </a:xfrm>
          <a:custGeom>
            <a:avLst/>
            <a:gdLst/>
            <a:ahLst/>
            <a:cxnLst/>
            <a:rect l="l" t="t" r="r" b="b"/>
            <a:pathLst>
              <a:path w="19849827" h="7182028">
                <a:moveTo>
                  <a:pt x="19849827" y="7182028"/>
                </a:moveTo>
                <a:lnTo>
                  <a:pt x="0" y="7182028"/>
                </a:lnTo>
                <a:lnTo>
                  <a:pt x="0" y="0"/>
                </a:lnTo>
                <a:lnTo>
                  <a:pt x="19849827" y="0"/>
                </a:lnTo>
                <a:lnTo>
                  <a:pt x="19849827" y="7182028"/>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961180" y="2299844"/>
            <a:ext cx="3393583" cy="1240576"/>
            <a:chOff x="0" y="-85725"/>
            <a:chExt cx="821369" cy="300264"/>
          </a:xfrm>
        </p:grpSpPr>
        <p:sp>
          <p:nvSpPr>
            <p:cNvPr id="7" name="Freeform 7"/>
            <p:cNvSpPr/>
            <p:nvPr/>
          </p:nvSpPr>
          <p:spPr>
            <a:xfrm>
              <a:off x="0" y="-62140"/>
              <a:ext cx="821369" cy="214539"/>
            </a:xfrm>
            <a:custGeom>
              <a:avLst/>
              <a:gdLst/>
              <a:ahLst/>
              <a:cxnLst/>
              <a:rect l="l" t="t" r="r" b="b"/>
              <a:pathLst>
                <a:path w="821369" h="214539">
                  <a:moveTo>
                    <a:pt x="31939" y="0"/>
                  </a:moveTo>
                  <a:lnTo>
                    <a:pt x="789430" y="0"/>
                  </a:lnTo>
                  <a:cubicBezTo>
                    <a:pt x="807070" y="0"/>
                    <a:pt x="821369" y="14299"/>
                    <a:pt x="821369" y="31939"/>
                  </a:cubicBezTo>
                  <a:lnTo>
                    <a:pt x="821369" y="182600"/>
                  </a:lnTo>
                  <a:cubicBezTo>
                    <a:pt x="821369" y="200240"/>
                    <a:pt x="807070" y="214539"/>
                    <a:pt x="789430" y="214539"/>
                  </a:cubicBezTo>
                  <a:lnTo>
                    <a:pt x="31939" y="214539"/>
                  </a:lnTo>
                  <a:cubicBezTo>
                    <a:pt x="14299" y="214539"/>
                    <a:pt x="0" y="200240"/>
                    <a:pt x="0" y="182600"/>
                  </a:cubicBezTo>
                  <a:lnTo>
                    <a:pt x="0" y="31939"/>
                  </a:lnTo>
                  <a:cubicBezTo>
                    <a:pt x="0" y="14299"/>
                    <a:pt x="14299" y="0"/>
                    <a:pt x="31939" y="0"/>
                  </a:cubicBezTo>
                  <a:close/>
                </a:path>
              </a:pathLst>
            </a:custGeom>
            <a:solidFill>
              <a:srgbClr val="00991A"/>
            </a:solidFill>
          </p:spPr>
        </p:sp>
        <p:sp>
          <p:nvSpPr>
            <p:cNvPr id="8" name="TextBox 8"/>
            <p:cNvSpPr txBox="1"/>
            <p:nvPr/>
          </p:nvSpPr>
          <p:spPr>
            <a:xfrm>
              <a:off x="0" y="-85725"/>
              <a:ext cx="821369" cy="300264"/>
            </a:xfrm>
            <a:prstGeom prst="rect">
              <a:avLst/>
            </a:prstGeom>
          </p:spPr>
          <p:txBody>
            <a:bodyPr lIns="254000" tIns="254000" rIns="254000" bIns="254000" rtlCol="0" anchor="ctr"/>
            <a:lstStyle/>
            <a:p>
              <a:pPr algn="ctr">
                <a:lnSpc>
                  <a:spcPts val="3499"/>
                </a:lnSpc>
              </a:pPr>
              <a:r>
                <a:rPr lang="es-PA" sz="2500" b="1" dirty="0">
                  <a:effectLst/>
                  <a:latin typeface="DdscvxXsgjnrXshyjlHelveticaNeueLTStd"/>
                </a:rPr>
                <a:t>Spark SQL</a:t>
              </a:r>
              <a:r>
                <a:rPr lang="es-PA" sz="1800" b="1" dirty="0">
                  <a:effectLst/>
                  <a:latin typeface="DdscvxXsgjnrXshyjlHelveticaNeueLTStd"/>
                </a:rPr>
                <a:t> </a:t>
              </a:r>
              <a:endParaRPr lang="es-PA" sz="2800" dirty="0"/>
            </a:p>
            <a:p>
              <a:pPr algn="ctr">
                <a:lnSpc>
                  <a:spcPts val="3499"/>
                </a:lnSpc>
              </a:pPr>
              <a:endParaRPr lang="en-US" sz="2499" b="1" dirty="0">
                <a:solidFill>
                  <a:srgbClr val="00271D"/>
                </a:solidFill>
                <a:latin typeface="Codec Pro Bold"/>
                <a:ea typeface="Codec Pro Bold"/>
                <a:cs typeface="Codec Pro Bold"/>
                <a:sym typeface="Codec Pro Bold"/>
              </a:endParaRPr>
            </a:p>
          </p:txBody>
        </p:sp>
      </p:grpSp>
      <p:grpSp>
        <p:nvGrpSpPr>
          <p:cNvPr id="12" name="Group 12"/>
          <p:cNvGrpSpPr/>
          <p:nvPr/>
        </p:nvGrpSpPr>
        <p:grpSpPr>
          <a:xfrm>
            <a:off x="13095943" y="2037366"/>
            <a:ext cx="3332363" cy="1240576"/>
            <a:chOff x="0" y="-85725"/>
            <a:chExt cx="806552" cy="300264"/>
          </a:xfrm>
        </p:grpSpPr>
        <p:sp>
          <p:nvSpPr>
            <p:cNvPr id="13" name="Freeform 13"/>
            <p:cNvSpPr/>
            <p:nvPr/>
          </p:nvSpPr>
          <p:spPr>
            <a:xfrm>
              <a:off x="0" y="0"/>
              <a:ext cx="806552" cy="214539"/>
            </a:xfrm>
            <a:custGeom>
              <a:avLst/>
              <a:gdLst/>
              <a:ahLst/>
              <a:cxnLst/>
              <a:rect l="l" t="t" r="r" b="b"/>
              <a:pathLst>
                <a:path w="806552" h="214539">
                  <a:moveTo>
                    <a:pt x="32526" y="0"/>
                  </a:moveTo>
                  <a:lnTo>
                    <a:pt x="774026" y="0"/>
                  </a:lnTo>
                  <a:cubicBezTo>
                    <a:pt x="791990" y="0"/>
                    <a:pt x="806552" y="14562"/>
                    <a:pt x="806552" y="32526"/>
                  </a:cubicBezTo>
                  <a:lnTo>
                    <a:pt x="806552" y="182014"/>
                  </a:lnTo>
                  <a:cubicBezTo>
                    <a:pt x="806552" y="190640"/>
                    <a:pt x="803125" y="198913"/>
                    <a:pt x="797025" y="205013"/>
                  </a:cubicBezTo>
                  <a:cubicBezTo>
                    <a:pt x="790926" y="211112"/>
                    <a:pt x="782653" y="214539"/>
                    <a:pt x="774026" y="214539"/>
                  </a:cubicBezTo>
                  <a:lnTo>
                    <a:pt x="32526" y="214539"/>
                  </a:lnTo>
                  <a:cubicBezTo>
                    <a:pt x="23899" y="214539"/>
                    <a:pt x="15626" y="211112"/>
                    <a:pt x="9527" y="205013"/>
                  </a:cubicBezTo>
                  <a:cubicBezTo>
                    <a:pt x="3427" y="198913"/>
                    <a:pt x="0" y="190640"/>
                    <a:pt x="0" y="182014"/>
                  </a:cubicBezTo>
                  <a:lnTo>
                    <a:pt x="0" y="32526"/>
                  </a:lnTo>
                  <a:cubicBezTo>
                    <a:pt x="0" y="23899"/>
                    <a:pt x="3427" y="15626"/>
                    <a:pt x="9527" y="9527"/>
                  </a:cubicBezTo>
                  <a:cubicBezTo>
                    <a:pt x="15626" y="3427"/>
                    <a:pt x="23899" y="0"/>
                    <a:pt x="32526" y="0"/>
                  </a:cubicBezTo>
                  <a:close/>
                </a:path>
              </a:pathLst>
            </a:custGeom>
            <a:solidFill>
              <a:srgbClr val="00991A"/>
            </a:solidFill>
          </p:spPr>
        </p:sp>
        <p:sp>
          <p:nvSpPr>
            <p:cNvPr id="14" name="TextBox 14"/>
            <p:cNvSpPr txBox="1"/>
            <p:nvPr/>
          </p:nvSpPr>
          <p:spPr>
            <a:xfrm>
              <a:off x="0" y="-85725"/>
              <a:ext cx="806552" cy="300264"/>
            </a:xfrm>
            <a:prstGeom prst="rect">
              <a:avLst/>
            </a:prstGeom>
          </p:spPr>
          <p:txBody>
            <a:bodyPr lIns="254000" tIns="254000" rIns="254000" bIns="254000" rtlCol="0" anchor="ctr"/>
            <a:lstStyle/>
            <a:p>
              <a:pPr algn="ctr">
                <a:lnSpc>
                  <a:spcPts val="3499"/>
                </a:lnSpc>
              </a:pPr>
              <a:endParaRPr lang="es-PA" sz="2400" b="1" dirty="0">
                <a:effectLst/>
                <a:latin typeface="DdscvxXsgjnrXshyjlHelveticaNeueLTStd"/>
              </a:endParaRPr>
            </a:p>
            <a:p>
              <a:pPr algn="ctr">
                <a:lnSpc>
                  <a:spcPts val="3499"/>
                </a:lnSpc>
              </a:pPr>
              <a:r>
                <a:rPr lang="es-PA" sz="2400" b="1" dirty="0">
                  <a:effectLst/>
                  <a:latin typeface="DdscvxXsgjnrXshyjlHelveticaNeueLTStd"/>
                </a:rPr>
                <a:t>MLlib</a:t>
              </a:r>
              <a:r>
                <a:rPr lang="es-PA" sz="1800" b="1" dirty="0">
                  <a:effectLst/>
                  <a:latin typeface="DdscvxXsgjnrXshyjlHelveticaNeueLTStd"/>
                </a:rPr>
                <a:t> </a:t>
              </a:r>
              <a:endParaRPr lang="es-PA" sz="2800" dirty="0"/>
            </a:p>
            <a:p>
              <a:pPr algn="ctr">
                <a:lnSpc>
                  <a:spcPts val="3499"/>
                </a:lnSpc>
              </a:pPr>
              <a:endParaRPr lang="en-US" sz="2499" b="1" dirty="0">
                <a:solidFill>
                  <a:srgbClr val="00271D"/>
                </a:solidFill>
                <a:latin typeface="Codec Pro Bold"/>
                <a:ea typeface="Codec Pro Bold"/>
                <a:cs typeface="Codec Pro Bold"/>
                <a:sym typeface="Codec Pro Bold"/>
              </a:endParaRPr>
            </a:p>
          </p:txBody>
        </p:sp>
      </p:grpSp>
      <p:grpSp>
        <p:nvGrpSpPr>
          <p:cNvPr id="15" name="Group 15"/>
          <p:cNvGrpSpPr/>
          <p:nvPr/>
        </p:nvGrpSpPr>
        <p:grpSpPr>
          <a:xfrm>
            <a:off x="7990780" y="2455220"/>
            <a:ext cx="3332363" cy="886393"/>
            <a:chOff x="0" y="0"/>
            <a:chExt cx="806552" cy="214539"/>
          </a:xfrm>
        </p:grpSpPr>
        <p:sp>
          <p:nvSpPr>
            <p:cNvPr id="16" name="Freeform 16"/>
            <p:cNvSpPr/>
            <p:nvPr/>
          </p:nvSpPr>
          <p:spPr>
            <a:xfrm>
              <a:off x="0" y="0"/>
              <a:ext cx="806552" cy="214539"/>
            </a:xfrm>
            <a:custGeom>
              <a:avLst/>
              <a:gdLst/>
              <a:ahLst/>
              <a:cxnLst/>
              <a:rect l="l" t="t" r="r" b="b"/>
              <a:pathLst>
                <a:path w="806552" h="214539">
                  <a:moveTo>
                    <a:pt x="32526" y="0"/>
                  </a:moveTo>
                  <a:lnTo>
                    <a:pt x="774026" y="0"/>
                  </a:lnTo>
                  <a:cubicBezTo>
                    <a:pt x="791990" y="0"/>
                    <a:pt x="806552" y="14562"/>
                    <a:pt x="806552" y="32526"/>
                  </a:cubicBezTo>
                  <a:lnTo>
                    <a:pt x="806552" y="182014"/>
                  </a:lnTo>
                  <a:cubicBezTo>
                    <a:pt x="806552" y="190640"/>
                    <a:pt x="803125" y="198913"/>
                    <a:pt x="797025" y="205013"/>
                  </a:cubicBezTo>
                  <a:cubicBezTo>
                    <a:pt x="790926" y="211112"/>
                    <a:pt x="782653" y="214539"/>
                    <a:pt x="774026" y="214539"/>
                  </a:cubicBezTo>
                  <a:lnTo>
                    <a:pt x="32526" y="214539"/>
                  </a:lnTo>
                  <a:cubicBezTo>
                    <a:pt x="23899" y="214539"/>
                    <a:pt x="15626" y="211112"/>
                    <a:pt x="9527" y="205013"/>
                  </a:cubicBezTo>
                  <a:cubicBezTo>
                    <a:pt x="3427" y="198913"/>
                    <a:pt x="0" y="190640"/>
                    <a:pt x="0" y="182014"/>
                  </a:cubicBezTo>
                  <a:lnTo>
                    <a:pt x="0" y="32526"/>
                  </a:lnTo>
                  <a:cubicBezTo>
                    <a:pt x="0" y="23899"/>
                    <a:pt x="3427" y="15626"/>
                    <a:pt x="9527" y="9527"/>
                  </a:cubicBezTo>
                  <a:cubicBezTo>
                    <a:pt x="15626" y="3427"/>
                    <a:pt x="23899" y="0"/>
                    <a:pt x="32526" y="0"/>
                  </a:cubicBezTo>
                  <a:close/>
                </a:path>
              </a:pathLst>
            </a:custGeom>
            <a:solidFill>
              <a:srgbClr val="00991A"/>
            </a:solidFill>
          </p:spPr>
        </p:sp>
        <p:sp>
          <p:nvSpPr>
            <p:cNvPr id="17" name="TextBox 17"/>
            <p:cNvSpPr txBox="1"/>
            <p:nvPr/>
          </p:nvSpPr>
          <p:spPr>
            <a:xfrm>
              <a:off x="0" y="-85725"/>
              <a:ext cx="806552" cy="300264"/>
            </a:xfrm>
            <a:prstGeom prst="rect">
              <a:avLst/>
            </a:prstGeom>
          </p:spPr>
          <p:txBody>
            <a:bodyPr lIns="254000" tIns="254000" rIns="254000" bIns="254000" rtlCol="0" anchor="ctr"/>
            <a:lstStyle/>
            <a:p>
              <a:pPr algn="ctr">
                <a:lnSpc>
                  <a:spcPts val="3499"/>
                </a:lnSpc>
              </a:pPr>
              <a:endParaRPr lang="es-PA" sz="2400" b="1" dirty="0">
                <a:effectLst/>
                <a:latin typeface="DdscvxXsgjnrXshyjlHelveticaNeueLTStd"/>
              </a:endParaRPr>
            </a:p>
            <a:p>
              <a:pPr algn="ctr">
                <a:lnSpc>
                  <a:spcPts val="3499"/>
                </a:lnSpc>
              </a:pPr>
              <a:r>
                <a:rPr lang="es-PA" sz="2400" b="1" dirty="0">
                  <a:latin typeface="DdscvxXsgjnrXshyjlHelveticaNeueLTStd"/>
                </a:rPr>
                <a:t>Graph X</a:t>
              </a:r>
              <a:endParaRPr lang="es-PA" sz="3600" dirty="0"/>
            </a:p>
            <a:p>
              <a:pPr algn="ctr">
                <a:lnSpc>
                  <a:spcPts val="3499"/>
                </a:lnSpc>
              </a:pPr>
              <a:endParaRPr lang="en-US" sz="2499" b="1" dirty="0">
                <a:solidFill>
                  <a:srgbClr val="00271D"/>
                </a:solidFill>
                <a:latin typeface="Codec Pro Bold"/>
                <a:ea typeface="Codec Pro Bold"/>
                <a:cs typeface="Codec Pro Bold"/>
                <a:sym typeface="Codec Pro Bold"/>
              </a:endParaRPr>
            </a:p>
          </p:txBody>
        </p:sp>
      </p:grpSp>
      <p:sp>
        <p:nvSpPr>
          <p:cNvPr id="18" name="AutoShape 18"/>
          <p:cNvSpPr/>
          <p:nvPr/>
        </p:nvSpPr>
        <p:spPr>
          <a:xfrm>
            <a:off x="4354763" y="2880254"/>
            <a:ext cx="1969837" cy="16068"/>
          </a:xfrm>
          <a:prstGeom prst="line">
            <a:avLst/>
          </a:prstGeom>
          <a:ln w="9525" cap="flat">
            <a:solidFill>
              <a:srgbClr val="FFFFFF"/>
            </a:solidFill>
            <a:prstDash val="solid"/>
            <a:headEnd type="none" w="sm" len="sm"/>
            <a:tailEnd type="none" w="sm" len="sm"/>
          </a:ln>
        </p:spPr>
      </p:sp>
      <p:sp>
        <p:nvSpPr>
          <p:cNvPr id="19" name="AutoShape 19"/>
          <p:cNvSpPr/>
          <p:nvPr/>
        </p:nvSpPr>
        <p:spPr>
          <a:xfrm>
            <a:off x="6335486" y="2889779"/>
            <a:ext cx="1655294" cy="16068"/>
          </a:xfrm>
          <a:prstGeom prst="line">
            <a:avLst/>
          </a:prstGeom>
          <a:ln w="9525" cap="flat">
            <a:solidFill>
              <a:srgbClr val="FFFFFF"/>
            </a:solidFill>
            <a:prstDash val="solid"/>
            <a:headEnd type="none" w="sm" len="sm"/>
            <a:tailEnd type="none" w="sm" len="sm"/>
          </a:ln>
        </p:spPr>
        <p:txBody>
          <a:bodyPr/>
          <a:lstStyle/>
          <a:p>
            <a:endParaRPr lang="es-PA" dirty="0"/>
          </a:p>
        </p:txBody>
      </p:sp>
      <p:sp>
        <p:nvSpPr>
          <p:cNvPr id="20" name="AutoShape 20"/>
          <p:cNvSpPr/>
          <p:nvPr/>
        </p:nvSpPr>
        <p:spPr>
          <a:xfrm>
            <a:off x="11323143" y="2905847"/>
            <a:ext cx="1881657" cy="0"/>
          </a:xfrm>
          <a:prstGeom prst="line">
            <a:avLst/>
          </a:prstGeom>
          <a:ln w="9525" cap="flat">
            <a:solidFill>
              <a:srgbClr val="FFFFFF"/>
            </a:solidFill>
            <a:prstDash val="solid"/>
            <a:headEnd type="none" w="sm" len="sm"/>
            <a:tailEnd type="none" w="sm" len="sm"/>
          </a:ln>
        </p:spPr>
        <p:txBody>
          <a:bodyPr/>
          <a:lstStyle/>
          <a:p>
            <a:endParaRPr lang="es-PA" dirty="0"/>
          </a:p>
        </p:txBody>
      </p:sp>
      <p:sp>
        <p:nvSpPr>
          <p:cNvPr id="21" name="TextBox 21"/>
          <p:cNvSpPr txBox="1"/>
          <p:nvPr/>
        </p:nvSpPr>
        <p:spPr>
          <a:xfrm>
            <a:off x="961180" y="3637864"/>
            <a:ext cx="4525220" cy="6284221"/>
          </a:xfrm>
          <a:prstGeom prst="rect">
            <a:avLst/>
          </a:prstGeom>
        </p:spPr>
        <p:txBody>
          <a:bodyPr wrap="square" lIns="0" tIns="0" rIns="0" bIns="0" rtlCol="0" anchor="t">
            <a:spAutoFit/>
          </a:bodyPr>
          <a:lstStyle/>
          <a:p>
            <a:pPr algn="ctr">
              <a:lnSpc>
                <a:spcPts val="2940"/>
              </a:lnSpc>
            </a:pPr>
            <a:r>
              <a:rPr lang="en-US" dirty="0">
                <a:solidFill>
                  <a:srgbClr val="FFFFFF"/>
                </a:solidFill>
                <a:latin typeface="Codec Pro"/>
                <a:ea typeface="Codec Pro"/>
                <a:cs typeface="Codec Pro"/>
                <a:sym typeface="Codec Pro"/>
              </a:rPr>
              <a:t>El </a:t>
            </a:r>
            <a:r>
              <a:rPr lang="en-US" dirty="0" err="1">
                <a:solidFill>
                  <a:srgbClr val="FFFFFF"/>
                </a:solidFill>
                <a:latin typeface="Codec Pro"/>
                <a:ea typeface="Codec Pro"/>
                <a:cs typeface="Codec Pro"/>
                <a:sym typeface="Codec Pro"/>
              </a:rPr>
              <a:t>hecho</a:t>
            </a:r>
            <a:r>
              <a:rPr lang="en-US" dirty="0">
                <a:solidFill>
                  <a:srgbClr val="FFFFFF"/>
                </a:solidFill>
                <a:latin typeface="Codec Pro"/>
                <a:ea typeface="Codec Pro"/>
                <a:cs typeface="Codec Pro"/>
                <a:sym typeface="Codec Pro"/>
              </a:rPr>
              <a:t> de que la </a:t>
            </a:r>
            <a:r>
              <a:rPr lang="en-US" dirty="0" err="1">
                <a:solidFill>
                  <a:srgbClr val="FFFFFF"/>
                </a:solidFill>
                <a:latin typeface="Codec Pro"/>
                <a:ea typeface="Codec Pro"/>
                <a:cs typeface="Codec Pro"/>
                <a:sym typeface="Codec Pro"/>
              </a:rPr>
              <a:t>mayoría</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los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operadores</a:t>
            </a:r>
            <a:r>
              <a:rPr lang="en-US" dirty="0">
                <a:solidFill>
                  <a:srgbClr val="FFFFFF"/>
                </a:solidFill>
                <a:latin typeface="Codec Pro"/>
                <a:ea typeface="Codec Pro"/>
                <a:cs typeface="Codec Pro"/>
                <a:sym typeface="Codec Pro"/>
              </a:rPr>
              <a:t> de ETL del </a:t>
            </a:r>
            <a:r>
              <a:rPr lang="en-US" dirty="0" err="1">
                <a:solidFill>
                  <a:srgbClr val="FFFFFF"/>
                </a:solidFill>
                <a:latin typeface="Codec Pro"/>
                <a:ea typeface="Codec Pro"/>
                <a:cs typeface="Codec Pro"/>
                <a:sym typeface="Codec Pro"/>
              </a:rPr>
              <a:t>mundo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utilicen</a:t>
            </a:r>
            <a:r>
              <a:rPr lang="en-US" dirty="0">
                <a:solidFill>
                  <a:srgbClr val="FFFFFF"/>
                </a:solidFill>
                <a:latin typeface="Codec Pro"/>
                <a:ea typeface="Codec Pro"/>
                <a:cs typeface="Codec Pro"/>
                <a:sym typeface="Codec Pro"/>
              </a:rPr>
              <a:t> SQL </a:t>
            </a:r>
            <a:r>
              <a:rPr lang="en-US" dirty="0" err="1">
                <a:solidFill>
                  <a:srgbClr val="FFFFFF"/>
                </a:solidFill>
                <a:latin typeface="Codec Pro"/>
                <a:ea typeface="Codec Pro"/>
                <a:cs typeface="Codec Pro"/>
                <a:sym typeface="Codec Pro"/>
              </a:rPr>
              <a:t>hace</a:t>
            </a:r>
            <a:r>
              <a:rPr lang="en-US" dirty="0">
                <a:solidFill>
                  <a:srgbClr val="FFFFFF"/>
                </a:solidFill>
                <a:latin typeface="Codec Pro"/>
                <a:ea typeface="Codec Pro"/>
                <a:cs typeface="Codec Pro"/>
                <a:sym typeface="Codec Pro"/>
              </a:rPr>
              <a:t> que sea </a:t>
            </a:r>
            <a:r>
              <a:rPr lang="en-US" dirty="0" err="1">
                <a:solidFill>
                  <a:srgbClr val="FFFFFF"/>
                </a:solidFill>
                <a:latin typeface="Codec Pro"/>
                <a:ea typeface="Codec Pro"/>
                <a:cs typeface="Codec Pro"/>
                <a:sym typeface="Codec Pro"/>
              </a:rPr>
              <a:t>una</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opción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lógica</a:t>
            </a:r>
            <a:r>
              <a:rPr lang="en-US" dirty="0">
                <a:solidFill>
                  <a:srgbClr val="FFFFFF"/>
                </a:solidFill>
                <a:latin typeface="Codec Pro"/>
                <a:ea typeface="Codec Pro"/>
                <a:cs typeface="Codec Pro"/>
                <a:sym typeface="Codec Pro"/>
              </a:rPr>
              <a:t> para </a:t>
            </a:r>
            <a:r>
              <a:rPr lang="en-US" dirty="0" err="1">
                <a:solidFill>
                  <a:srgbClr val="FFFFFF"/>
                </a:solidFill>
                <a:latin typeface="Codec Pro"/>
                <a:ea typeface="Codec Pro"/>
                <a:cs typeface="Codec Pro"/>
                <a:sym typeface="Codec Pro"/>
              </a:rPr>
              <a:t>formar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parte</a:t>
            </a:r>
            <a:r>
              <a:rPr lang="en-US" dirty="0">
                <a:solidFill>
                  <a:srgbClr val="FFFFFF"/>
                </a:solidFill>
                <a:latin typeface="Codec Pro"/>
                <a:ea typeface="Codec Pro"/>
                <a:cs typeface="Codec Pro"/>
                <a:sym typeface="Codec Pro"/>
              </a:rPr>
              <a:t> de las </a:t>
            </a:r>
            <a:r>
              <a:rPr lang="en-US" dirty="0" err="1">
                <a:solidFill>
                  <a:srgbClr val="FFFFFF"/>
                </a:solidFill>
                <a:latin typeface="Codec Pro"/>
                <a:ea typeface="Codec Pro"/>
                <a:cs typeface="Codec Pro"/>
                <a:sym typeface="Codec Pro"/>
              </a:rPr>
              <a:t>ofertas</a:t>
            </a:r>
            <a:r>
              <a:rPr lang="en-US" dirty="0">
                <a:solidFill>
                  <a:srgbClr val="FFFFFF"/>
                </a:solidFill>
                <a:latin typeface="Codec Pro"/>
                <a:ea typeface="Codec Pro"/>
                <a:cs typeface="Codec Pro"/>
                <a:sym typeface="Codec Pro"/>
              </a:rPr>
              <a:t> de Spark. </a:t>
            </a:r>
            <a:r>
              <a:rPr lang="en-US" dirty="0" err="1">
                <a:solidFill>
                  <a:srgbClr val="FFFFFF"/>
                </a:solidFill>
                <a:latin typeface="Codec Pro"/>
                <a:ea typeface="Codec Pro"/>
                <a:cs typeface="Codec Pro"/>
                <a:sym typeface="Codec Pro"/>
              </a:rPr>
              <a:t>Permite</a:t>
            </a:r>
            <a:r>
              <a:rPr lang="en-US" dirty="0">
                <a:solidFill>
                  <a:srgbClr val="FFFFFF"/>
                </a:solidFill>
                <a:latin typeface="Codec Pro"/>
                <a:ea typeface="Codec Pro"/>
                <a:cs typeface="Codec Pro"/>
                <a:sym typeface="Codec Pro"/>
              </a:rPr>
              <a:t> a </a:t>
            </a:r>
            <a:r>
              <a:rPr lang="en-US" dirty="0" err="1">
                <a:solidFill>
                  <a:srgbClr val="FFFFFF"/>
                </a:solidFill>
                <a:latin typeface="Codec Pro"/>
                <a:ea typeface="Codec Pro"/>
                <a:cs typeface="Codec Pro"/>
                <a:sym typeface="Codec Pro"/>
              </a:rPr>
              <a:t>los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usuarios</a:t>
            </a:r>
            <a:r>
              <a:rPr lang="en-US" dirty="0">
                <a:solidFill>
                  <a:srgbClr val="FFFFFF"/>
                </a:solidFill>
                <a:latin typeface="Codec Pro"/>
                <a:ea typeface="Codec Pro"/>
                <a:cs typeface="Codec Pro"/>
                <a:sym typeface="Codec Pro"/>
              </a:rPr>
              <a:t> de Spark </a:t>
            </a:r>
            <a:r>
              <a:rPr lang="en-US" dirty="0" err="1">
                <a:solidFill>
                  <a:srgbClr val="FFFFFF"/>
                </a:solidFill>
                <a:latin typeface="Codec Pro"/>
                <a:ea typeface="Codec Pro"/>
                <a:cs typeface="Codec Pro"/>
                <a:sym typeface="Codec Pro"/>
              </a:rPr>
              <a:t>realizar</a:t>
            </a:r>
            <a:r>
              <a:rPr lang="en-US" dirty="0">
                <a:solidFill>
                  <a:srgbClr val="FFFFFF"/>
                </a:solidFill>
                <a:latin typeface="Codec Pro"/>
                <a:ea typeface="Codec Pro"/>
                <a:cs typeface="Codec Pro"/>
                <a:sym typeface="Codec Pro"/>
              </a:rPr>
              <a:t> un </a:t>
            </a:r>
            <a:r>
              <a:rPr lang="en-US" dirty="0" err="1">
                <a:solidFill>
                  <a:srgbClr val="FFFFFF"/>
                </a:solidFill>
                <a:latin typeface="Codec Pro"/>
                <a:ea typeface="Codec Pro"/>
                <a:cs typeface="Codec Pro"/>
                <a:sym typeface="Codec Pro"/>
              </a:rPr>
              <a:t>procesamiento</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estructurado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ejecutando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consultas</a:t>
            </a:r>
            <a:r>
              <a:rPr lang="en-US" dirty="0">
                <a:solidFill>
                  <a:srgbClr val="FFFFFF"/>
                </a:solidFill>
                <a:latin typeface="Codec Pro"/>
                <a:ea typeface="Codec Pro"/>
                <a:cs typeface="Codec Pro"/>
                <a:sym typeface="Codec Pro"/>
              </a:rPr>
              <a:t> SQL.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realidad</a:t>
            </a:r>
            <a:r>
              <a:rPr lang="en-US" dirty="0">
                <a:solidFill>
                  <a:srgbClr val="FFFFFF"/>
                </a:solidFill>
                <a:latin typeface="Codec Pro"/>
                <a:ea typeface="Codec Pro"/>
                <a:cs typeface="Codec Pro"/>
                <a:sym typeface="Codec Pro"/>
              </a:rPr>
              <a:t>, Spark SQL </a:t>
            </a:r>
            <a:r>
              <a:rPr lang="en-US" dirty="0" err="1">
                <a:solidFill>
                  <a:srgbClr val="FFFFFF"/>
                </a:solidFill>
                <a:latin typeface="Codec Pro"/>
                <a:ea typeface="Codec Pro"/>
                <a:cs typeface="Codec Pro"/>
                <a:sym typeface="Codec Pro"/>
              </a:rPr>
              <a:t>aprovecha</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el</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optimizador</a:t>
            </a:r>
            <a:r>
              <a:rPr lang="en-US" dirty="0">
                <a:solidFill>
                  <a:srgbClr val="FFFFFF"/>
                </a:solidFill>
                <a:latin typeface="Codec Pro"/>
                <a:ea typeface="Codec Pro"/>
                <a:cs typeface="Codec Pro"/>
                <a:sym typeface="Codec Pro"/>
              </a:rPr>
              <a:t> Catalyst para </a:t>
            </a:r>
            <a:r>
              <a:rPr lang="en-US" dirty="0" err="1">
                <a:solidFill>
                  <a:srgbClr val="FFFFFF"/>
                </a:solidFill>
                <a:latin typeface="Codec Pro"/>
                <a:ea typeface="Codec Pro"/>
                <a:cs typeface="Codec Pro"/>
                <a:sym typeface="Codec Pro"/>
              </a:rPr>
              <a:t>realizar</a:t>
            </a:r>
            <a:r>
              <a:rPr lang="en-US" dirty="0">
                <a:solidFill>
                  <a:srgbClr val="FFFFFF"/>
                </a:solidFill>
                <a:latin typeface="Codec Pro"/>
                <a:ea typeface="Codec Pro"/>
                <a:cs typeface="Codec Pro"/>
                <a:sym typeface="Codec Pro"/>
              </a:rPr>
              <a:t> las </a:t>
            </a:r>
            <a:r>
              <a:rPr lang="en-US" dirty="0" err="1">
                <a:solidFill>
                  <a:srgbClr val="FFFFFF"/>
                </a:solidFill>
                <a:latin typeface="Codec Pro"/>
                <a:ea typeface="Codec Pro"/>
                <a:cs typeface="Codec Pro"/>
                <a:sym typeface="Codec Pro"/>
              </a:rPr>
              <a:t>optimizaciones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durante</a:t>
            </a:r>
            <a:r>
              <a:rPr lang="en-US" dirty="0">
                <a:solidFill>
                  <a:srgbClr val="FFFFFF"/>
                </a:solidFill>
                <a:latin typeface="Codec Pro"/>
                <a:ea typeface="Codec Pro"/>
                <a:cs typeface="Codec Pro"/>
                <a:sym typeface="Codec Pro"/>
              </a:rPr>
              <a:t> la </a:t>
            </a:r>
            <a:r>
              <a:rPr lang="en-US" dirty="0" err="1">
                <a:solidFill>
                  <a:srgbClr val="FFFFFF"/>
                </a:solidFill>
                <a:latin typeface="Codec Pro"/>
                <a:ea typeface="Codec Pro"/>
                <a:cs typeface="Codec Pro"/>
                <a:sym typeface="Codec Pro"/>
              </a:rPr>
              <a:t>ejecución</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consultas</a:t>
            </a:r>
            <a:r>
              <a:rPr lang="en-US" dirty="0">
                <a:solidFill>
                  <a:srgbClr val="FFFFFF"/>
                </a:solidFill>
                <a:latin typeface="Codec Pro"/>
                <a:ea typeface="Codec Pro"/>
                <a:cs typeface="Codec Pro"/>
                <a:sym typeface="Codec Pro"/>
              </a:rPr>
              <a:t> SQL.</a:t>
            </a:r>
          </a:p>
          <a:p>
            <a:pPr algn="ctr">
              <a:lnSpc>
                <a:spcPts val="2940"/>
              </a:lnSpc>
            </a:pPr>
            <a:endParaRPr lang="en-US" dirty="0">
              <a:solidFill>
                <a:srgbClr val="FFFFFF"/>
              </a:solidFill>
              <a:latin typeface="Codec Pro"/>
              <a:ea typeface="Codec Pro"/>
              <a:cs typeface="Codec Pro"/>
              <a:sym typeface="Codec Pro"/>
            </a:endParaRPr>
          </a:p>
          <a:p>
            <a:pPr algn="ctr">
              <a:lnSpc>
                <a:spcPts val="2940"/>
              </a:lnSpc>
            </a:pPr>
            <a:r>
              <a:rPr lang="en-US" dirty="0" err="1">
                <a:solidFill>
                  <a:srgbClr val="FFFFFF"/>
                </a:solidFill>
                <a:latin typeface="Codec Pro"/>
                <a:ea typeface="Codec Pro"/>
                <a:cs typeface="Codec Pro"/>
                <a:sym typeface="Codec Pro"/>
              </a:rPr>
              <a:t>Otra</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ventaja</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utilizar</a:t>
            </a:r>
            <a:r>
              <a:rPr lang="en-US" dirty="0">
                <a:solidFill>
                  <a:srgbClr val="FFFFFF"/>
                </a:solidFill>
                <a:latin typeface="Codec Pro"/>
                <a:ea typeface="Codec Pro"/>
                <a:cs typeface="Codec Pro"/>
                <a:sym typeface="Codec Pro"/>
              </a:rPr>
              <a:t> Spark SQL es que </a:t>
            </a:r>
            <a:r>
              <a:rPr lang="en-US" dirty="0" err="1">
                <a:solidFill>
                  <a:srgbClr val="FFFFFF"/>
                </a:solidFill>
                <a:latin typeface="Codec Pro"/>
                <a:ea typeface="Codec Pro"/>
                <a:cs typeface="Codec Pro"/>
                <a:sym typeface="Codec Pro"/>
              </a:rPr>
              <a:t>puede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gestionar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fácilmente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varios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archivos</a:t>
            </a:r>
            <a:r>
              <a:rPr lang="en-US" dirty="0">
                <a:solidFill>
                  <a:srgbClr val="FFFFFF"/>
                </a:solidFill>
                <a:latin typeface="Codec Pro"/>
                <a:ea typeface="Codec Pro"/>
                <a:cs typeface="Codec Pro"/>
                <a:sym typeface="Codec Pro"/>
              </a:rPr>
              <a:t> de bases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y </a:t>
            </a:r>
            <a:r>
              <a:rPr lang="en-US" dirty="0" err="1">
                <a:solidFill>
                  <a:srgbClr val="FFFFFF"/>
                </a:solidFill>
                <a:latin typeface="Codec Pro"/>
                <a:ea typeface="Codec Pro"/>
                <a:cs typeface="Codec Pro"/>
                <a:sym typeface="Codec Pro"/>
              </a:rPr>
              <a:t>sistemas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almacenamiento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como</a:t>
            </a:r>
            <a:r>
              <a:rPr lang="en-US" dirty="0">
                <a:solidFill>
                  <a:srgbClr val="FFFFFF"/>
                </a:solidFill>
                <a:latin typeface="Codec Pro"/>
                <a:ea typeface="Codec Pro"/>
                <a:cs typeface="Codec Pro"/>
                <a:sym typeface="Codec Pro"/>
              </a:rPr>
              <a:t> SQL, NoSQL, Parquet, etc.</a:t>
            </a:r>
            <a:endParaRPr lang="en-US" sz="2100" dirty="0">
              <a:solidFill>
                <a:srgbClr val="FFFFFF"/>
              </a:solidFill>
              <a:latin typeface="Codec Pro"/>
              <a:ea typeface="Codec Pro"/>
              <a:cs typeface="Codec Pro"/>
              <a:sym typeface="Codec Pro"/>
            </a:endParaRPr>
          </a:p>
        </p:txBody>
      </p:sp>
      <p:sp>
        <p:nvSpPr>
          <p:cNvPr id="23" name="TextBox 23"/>
          <p:cNvSpPr txBox="1"/>
          <p:nvPr/>
        </p:nvSpPr>
        <p:spPr>
          <a:xfrm>
            <a:off x="7010400" y="3776172"/>
            <a:ext cx="4876800" cy="5168531"/>
          </a:xfrm>
          <a:prstGeom prst="rect">
            <a:avLst/>
          </a:prstGeom>
        </p:spPr>
        <p:txBody>
          <a:bodyPr wrap="square" lIns="0" tIns="0" rIns="0" bIns="0" rtlCol="0" anchor="t">
            <a:spAutoFit/>
          </a:bodyPr>
          <a:lstStyle/>
          <a:p>
            <a:pPr algn="ctr">
              <a:lnSpc>
                <a:spcPts val="2940"/>
              </a:lnSpc>
            </a:pPr>
            <a:r>
              <a:rPr lang="en-US" dirty="0" err="1">
                <a:solidFill>
                  <a:srgbClr val="FFFFFF"/>
                </a:solidFill>
                <a:latin typeface="Codec Pro"/>
                <a:ea typeface="Codec Pro"/>
                <a:cs typeface="Codec Pro"/>
                <a:sym typeface="Codec Pro"/>
              </a:rPr>
              <a:t>Esta</a:t>
            </a:r>
            <a:r>
              <a:rPr lang="en-US" dirty="0">
                <a:solidFill>
                  <a:srgbClr val="FFFFFF"/>
                </a:solidFill>
                <a:latin typeface="Codec Pro"/>
                <a:ea typeface="Codec Pro"/>
                <a:cs typeface="Codec Pro"/>
                <a:sym typeface="Codec Pro"/>
              </a:rPr>
              <a:t> es </a:t>
            </a:r>
            <a:r>
              <a:rPr lang="en-US" dirty="0" err="1">
                <a:solidFill>
                  <a:srgbClr val="FFFFFF"/>
                </a:solidFill>
                <a:latin typeface="Codec Pro"/>
                <a:ea typeface="Codec Pro"/>
                <a:cs typeface="Codec Pro"/>
                <a:sym typeface="Codec Pro"/>
              </a:rPr>
              <a:t>una</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biblioteca</a:t>
            </a:r>
            <a:r>
              <a:rPr lang="en-US" dirty="0">
                <a:solidFill>
                  <a:srgbClr val="FFFFFF"/>
                </a:solidFill>
                <a:latin typeface="Codec Pro"/>
                <a:ea typeface="Codec Pro"/>
                <a:cs typeface="Codec Pro"/>
                <a:sym typeface="Codec Pro"/>
              </a:rPr>
              <a:t> que se </a:t>
            </a:r>
            <a:r>
              <a:rPr lang="en-US" dirty="0" err="1">
                <a:solidFill>
                  <a:srgbClr val="FFFFFF"/>
                </a:solidFill>
                <a:latin typeface="Codec Pro"/>
                <a:ea typeface="Codec Pro"/>
                <a:cs typeface="Codec Pro"/>
                <a:sym typeface="Codec Pro"/>
              </a:rPr>
              <a:t>encuentra</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sobre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el</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núcleo</a:t>
            </a:r>
            <a:r>
              <a:rPr lang="en-US" dirty="0">
                <a:solidFill>
                  <a:srgbClr val="FFFFFF"/>
                </a:solidFill>
                <a:latin typeface="Codec Pro"/>
                <a:ea typeface="Codec Pro"/>
                <a:cs typeface="Codec Pro"/>
                <a:sym typeface="Codec Pro"/>
              </a:rPr>
              <a:t> de Spark y </a:t>
            </a:r>
            <a:r>
              <a:rPr lang="en-US" dirty="0" err="1">
                <a:solidFill>
                  <a:srgbClr val="FFFFFF"/>
                </a:solidFill>
                <a:latin typeface="Codec Pro"/>
                <a:ea typeface="Codec Pro"/>
                <a:cs typeface="Codec Pro"/>
                <a:sym typeface="Codec Pro"/>
              </a:rPr>
              <a:t>permite</a:t>
            </a:r>
            <a:r>
              <a:rPr lang="en-US" dirty="0">
                <a:solidFill>
                  <a:srgbClr val="FFFFFF"/>
                </a:solidFill>
                <a:latin typeface="Codec Pro"/>
                <a:ea typeface="Codec Pro"/>
                <a:cs typeface="Codec Pro"/>
                <a:sym typeface="Codec Pro"/>
              </a:rPr>
              <a:t> a </a:t>
            </a:r>
            <a:r>
              <a:rPr lang="en-US" dirty="0" err="1">
                <a:solidFill>
                  <a:srgbClr val="FFFFFF"/>
                </a:solidFill>
                <a:latin typeface="Codec Pro"/>
                <a:ea typeface="Codec Pro"/>
                <a:cs typeface="Codec Pro"/>
                <a:sym typeface="Codec Pro"/>
              </a:rPr>
              <a:t>los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usuarios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procesar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tipos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específicos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marcos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gráficos</a:t>
            </a:r>
            <a:r>
              <a:rPr lang="en-US" dirty="0">
                <a:solidFill>
                  <a:srgbClr val="FFFFFF"/>
                </a:solidFill>
                <a:latin typeface="Codec Pro"/>
                <a:ea typeface="Codec Pro"/>
                <a:cs typeface="Codec Pro"/>
                <a:sym typeface="Codec Pro"/>
              </a:rPr>
              <a:t>), que </a:t>
            </a:r>
            <a:r>
              <a:rPr lang="en-US" dirty="0" err="1">
                <a:solidFill>
                  <a:srgbClr val="FFFFFF"/>
                </a:solidFill>
                <a:latin typeface="Codec Pro"/>
                <a:ea typeface="Codec Pro"/>
                <a:cs typeface="Codec Pro"/>
                <a:sym typeface="Codec Pro"/>
              </a:rPr>
              <a:t>consisten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nodos</a:t>
            </a:r>
            <a:r>
              <a:rPr lang="en-US" dirty="0">
                <a:solidFill>
                  <a:srgbClr val="FFFFFF"/>
                </a:solidFill>
                <a:latin typeface="Codec Pro"/>
                <a:ea typeface="Codec Pro"/>
                <a:cs typeface="Codec Pro"/>
                <a:sym typeface="Codec Pro"/>
              </a:rPr>
              <a:t> y </a:t>
            </a:r>
            <a:r>
              <a:rPr lang="en-US" dirty="0" err="1">
                <a:solidFill>
                  <a:srgbClr val="FFFFFF"/>
                </a:solidFill>
                <a:latin typeface="Codec Pro"/>
                <a:ea typeface="Codec Pro"/>
                <a:cs typeface="Codec Pro"/>
                <a:sym typeface="Codec Pro"/>
              </a:rPr>
              <a:t>bordes</a:t>
            </a:r>
            <a:r>
              <a:rPr lang="en-US" dirty="0">
                <a:solidFill>
                  <a:srgbClr val="FFFFFF"/>
                </a:solidFill>
                <a:latin typeface="Codec Pro"/>
                <a:ea typeface="Codec Pro"/>
                <a:cs typeface="Codec Pro"/>
                <a:sym typeface="Codec Pro"/>
              </a:rPr>
              <a:t>. Un </a:t>
            </a:r>
            <a:r>
              <a:rPr lang="en-US" dirty="0" err="1">
                <a:solidFill>
                  <a:srgbClr val="FFFFFF"/>
                </a:solidFill>
                <a:latin typeface="Codec Pro"/>
                <a:ea typeface="Codec Pro"/>
                <a:cs typeface="Codec Pro"/>
                <a:sym typeface="Codec Pro"/>
              </a:rPr>
              <a:t>gráfico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típico</a:t>
            </a:r>
            <a:r>
              <a:rPr lang="en-US" dirty="0">
                <a:solidFill>
                  <a:srgbClr val="FFFFFF"/>
                </a:solidFill>
                <a:latin typeface="Codec Pro"/>
                <a:ea typeface="Codec Pro"/>
                <a:cs typeface="Codec Pro"/>
                <a:sym typeface="Codec Pro"/>
              </a:rPr>
              <a:t> se </a:t>
            </a:r>
            <a:r>
              <a:rPr lang="en-US" dirty="0" err="1">
                <a:solidFill>
                  <a:srgbClr val="FFFFFF"/>
                </a:solidFill>
                <a:latin typeface="Codec Pro"/>
                <a:ea typeface="Codec Pro"/>
                <a:cs typeface="Codec Pro"/>
                <a:sym typeface="Codec Pro"/>
              </a:rPr>
              <a:t>utiliza</a:t>
            </a:r>
            <a:r>
              <a:rPr lang="en-US" dirty="0">
                <a:solidFill>
                  <a:srgbClr val="FFFFFF"/>
                </a:solidFill>
                <a:latin typeface="Codec Pro"/>
                <a:ea typeface="Codec Pro"/>
                <a:cs typeface="Codec Pro"/>
                <a:sym typeface="Codec Pro"/>
              </a:rPr>
              <a:t> para </a:t>
            </a:r>
            <a:r>
              <a:rPr lang="en-US" dirty="0" err="1">
                <a:solidFill>
                  <a:srgbClr val="FFFFFF"/>
                </a:solidFill>
                <a:latin typeface="Codec Pro"/>
                <a:ea typeface="Codec Pro"/>
                <a:cs typeface="Codec Pro"/>
                <a:sym typeface="Codec Pro"/>
              </a:rPr>
              <a:t>modelar</a:t>
            </a:r>
            <a:r>
              <a:rPr lang="en-US" dirty="0">
                <a:solidFill>
                  <a:srgbClr val="FFFFFF"/>
                </a:solidFill>
                <a:latin typeface="Codec Pro"/>
                <a:ea typeface="Codec Pro"/>
                <a:cs typeface="Codec Pro"/>
                <a:sym typeface="Codec Pro"/>
              </a:rPr>
              <a:t> la </a:t>
            </a:r>
            <a:r>
              <a:rPr lang="en-US" dirty="0" err="1">
                <a:solidFill>
                  <a:srgbClr val="FFFFFF"/>
                </a:solidFill>
                <a:latin typeface="Codec Pro"/>
                <a:ea typeface="Codec Pro"/>
                <a:cs typeface="Codec Pro"/>
                <a:sym typeface="Codec Pro"/>
              </a:rPr>
              <a:t>relación</a:t>
            </a:r>
            <a:r>
              <a:rPr lang="en-US" dirty="0">
                <a:solidFill>
                  <a:srgbClr val="FFFFFF"/>
                </a:solidFill>
                <a:latin typeface="Codec Pro"/>
                <a:ea typeface="Codec Pro"/>
                <a:cs typeface="Codec Pro"/>
                <a:sym typeface="Codec Pro"/>
              </a:rPr>
              <a:t> entre </a:t>
            </a:r>
            <a:r>
              <a:rPr lang="en-US" dirty="0" err="1">
                <a:solidFill>
                  <a:srgbClr val="FFFFFF"/>
                </a:solidFill>
                <a:latin typeface="Codec Pro"/>
                <a:ea typeface="Codec Pro"/>
                <a:cs typeface="Codec Pro"/>
                <a:sym typeface="Codec Pro"/>
              </a:rPr>
              <a:t>los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diferentes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objetos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involucrados</a:t>
            </a:r>
            <a:r>
              <a:rPr lang="en-US" dirty="0">
                <a:solidFill>
                  <a:srgbClr val="FFFFFF"/>
                </a:solidFill>
                <a:latin typeface="Codec Pro"/>
                <a:ea typeface="Codec Pro"/>
                <a:cs typeface="Codec Pro"/>
                <a:sym typeface="Codec Pro"/>
              </a:rPr>
              <a:t>. Los </a:t>
            </a:r>
            <a:r>
              <a:rPr lang="en-US" dirty="0" err="1">
                <a:solidFill>
                  <a:srgbClr val="FFFFFF"/>
                </a:solidFill>
                <a:latin typeface="Codec Pro"/>
                <a:ea typeface="Codec Pro"/>
                <a:cs typeface="Codec Pro"/>
                <a:sym typeface="Codec Pro"/>
              </a:rPr>
              <a:t>nodos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representan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el</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objeto</a:t>
            </a:r>
            <a:r>
              <a:rPr lang="en-US" dirty="0">
                <a:solidFill>
                  <a:srgbClr val="FFFFFF"/>
                </a:solidFill>
                <a:latin typeface="Codec Pro"/>
                <a:ea typeface="Codec Pro"/>
                <a:cs typeface="Codec Pro"/>
                <a:sym typeface="Codec Pro"/>
              </a:rPr>
              <a:t> y </a:t>
            </a:r>
            <a:r>
              <a:rPr lang="en-US" dirty="0" err="1">
                <a:solidFill>
                  <a:srgbClr val="FFFFFF"/>
                </a:solidFill>
                <a:latin typeface="Codec Pro"/>
                <a:ea typeface="Codec Pro"/>
                <a:cs typeface="Codec Pro"/>
                <a:sym typeface="Codec Pro"/>
              </a:rPr>
              <a:t>el</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borde</a:t>
            </a:r>
            <a:r>
              <a:rPr lang="en-US" dirty="0">
                <a:solidFill>
                  <a:srgbClr val="FFFFFF"/>
                </a:solidFill>
                <a:latin typeface="Codec Pro"/>
                <a:ea typeface="Codec Pro"/>
                <a:cs typeface="Codec Pro"/>
                <a:sym typeface="Codec Pro"/>
              </a:rPr>
              <a:t> entre </a:t>
            </a:r>
            <a:r>
              <a:rPr lang="en-US" dirty="0" err="1">
                <a:solidFill>
                  <a:srgbClr val="FFFFFF"/>
                </a:solidFill>
                <a:latin typeface="Codec Pro"/>
                <a:ea typeface="Codec Pro"/>
                <a:cs typeface="Codec Pro"/>
                <a:sym typeface="Codec Pro"/>
              </a:rPr>
              <a:t>los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nodos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representa</a:t>
            </a:r>
            <a:r>
              <a:rPr lang="en-US" dirty="0">
                <a:solidFill>
                  <a:srgbClr val="FFFFFF"/>
                </a:solidFill>
                <a:latin typeface="Codec Pro"/>
                <a:ea typeface="Codec Pro"/>
                <a:cs typeface="Codec Pro"/>
                <a:sym typeface="Codec Pro"/>
              </a:rPr>
              <a:t> la </a:t>
            </a:r>
            <a:r>
              <a:rPr lang="en-US" dirty="0" err="1">
                <a:solidFill>
                  <a:srgbClr val="FFFFFF"/>
                </a:solidFill>
                <a:latin typeface="Codec Pro"/>
                <a:ea typeface="Codec Pro"/>
                <a:cs typeface="Codec Pro"/>
                <a:sym typeface="Codec Pro"/>
              </a:rPr>
              <a:t>relación</a:t>
            </a:r>
            <a:r>
              <a:rPr lang="en-US" dirty="0">
                <a:solidFill>
                  <a:srgbClr val="FFFFFF"/>
                </a:solidFill>
                <a:latin typeface="Codec Pro"/>
                <a:ea typeface="Codec Pro"/>
                <a:cs typeface="Codec Pro"/>
                <a:sym typeface="Codec Pro"/>
              </a:rPr>
              <a:t> entre </a:t>
            </a:r>
            <a:r>
              <a:rPr lang="en-US" dirty="0" err="1">
                <a:solidFill>
                  <a:srgbClr val="FFFFFF"/>
                </a:solidFill>
                <a:latin typeface="Codec Pro"/>
                <a:ea typeface="Codec Pro"/>
                <a:cs typeface="Codec Pro"/>
                <a:sym typeface="Codec Pro"/>
              </a:rPr>
              <a:t>ellos</a:t>
            </a:r>
            <a:r>
              <a:rPr lang="en-US" dirty="0">
                <a:solidFill>
                  <a:srgbClr val="FFFFFF"/>
                </a:solidFill>
                <a:latin typeface="Codec Pro"/>
                <a:ea typeface="Codec Pro"/>
                <a:cs typeface="Codec Pro"/>
                <a:sym typeface="Codec Pro"/>
              </a:rPr>
              <a:t>. Los </a:t>
            </a:r>
            <a:r>
              <a:rPr lang="en-US" dirty="0" err="1">
                <a:solidFill>
                  <a:srgbClr val="FFFFFF"/>
                </a:solidFill>
                <a:latin typeface="Codec Pro"/>
                <a:ea typeface="Codec Pro"/>
                <a:cs typeface="Codec Pro"/>
                <a:sym typeface="Codec Pro"/>
              </a:rPr>
              <a:t>marcos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gráficos</a:t>
            </a:r>
            <a:r>
              <a:rPr lang="en-US" dirty="0">
                <a:solidFill>
                  <a:srgbClr val="FFFFFF"/>
                </a:solidFill>
                <a:latin typeface="Codec Pro"/>
                <a:ea typeface="Codec Pro"/>
                <a:cs typeface="Codec Pro"/>
                <a:sym typeface="Codec Pro"/>
              </a:rPr>
              <a:t> se </a:t>
            </a:r>
            <a:r>
              <a:rPr lang="en-US" dirty="0" err="1">
                <a:solidFill>
                  <a:srgbClr val="FFFFFF"/>
                </a:solidFill>
                <a:latin typeface="Codec Pro"/>
                <a:ea typeface="Codec Pro"/>
                <a:cs typeface="Codec Pro"/>
                <a:sym typeface="Codec Pro"/>
              </a:rPr>
              <a:t>utilizan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principalmente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el</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análisis</a:t>
            </a:r>
            <a:r>
              <a:rPr lang="en-US" dirty="0">
                <a:solidFill>
                  <a:srgbClr val="FFFFFF"/>
                </a:solidFill>
                <a:latin typeface="Codec Pro"/>
                <a:ea typeface="Codec Pro"/>
                <a:cs typeface="Codec Pro"/>
                <a:sym typeface="Codec Pro"/>
              </a:rPr>
              <a:t> de redes y Graph X </a:t>
            </a:r>
            <a:r>
              <a:rPr lang="en-US" dirty="0" err="1">
                <a:solidFill>
                  <a:srgbClr val="FFFFFF"/>
                </a:solidFill>
                <a:latin typeface="Codec Pro"/>
                <a:ea typeface="Codec Pro"/>
                <a:cs typeface="Codec Pro"/>
                <a:sym typeface="Codec Pro"/>
              </a:rPr>
              <a:t>permite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tener</a:t>
            </a:r>
            <a:r>
              <a:rPr lang="en-US" dirty="0">
                <a:solidFill>
                  <a:srgbClr val="FFFFFF"/>
                </a:solidFill>
                <a:latin typeface="Codec Pro"/>
                <a:ea typeface="Codec Pro"/>
                <a:cs typeface="Codec Pro"/>
                <a:sym typeface="Codec Pro"/>
              </a:rPr>
              <a:t> un </a:t>
            </a:r>
            <a:r>
              <a:rPr lang="en-US" dirty="0" err="1">
                <a:solidFill>
                  <a:srgbClr val="FFFFFF"/>
                </a:solidFill>
                <a:latin typeface="Codec Pro"/>
                <a:ea typeface="Codec Pro"/>
                <a:cs typeface="Codec Pro"/>
                <a:sym typeface="Codec Pro"/>
              </a:rPr>
              <a:t>procesamiento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distribuido</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dichos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marcos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gráficos</a:t>
            </a:r>
            <a:r>
              <a:rPr lang="en-US" dirty="0">
                <a:solidFill>
                  <a:srgbClr val="FFFFFF"/>
                </a:solidFill>
                <a:latin typeface="Codec Pro"/>
                <a:ea typeface="Codec Pro"/>
                <a:cs typeface="Codec Pro"/>
                <a:sym typeface="Codec Pro"/>
              </a:rPr>
              <a:t>.</a:t>
            </a:r>
          </a:p>
        </p:txBody>
      </p:sp>
      <p:sp>
        <p:nvSpPr>
          <p:cNvPr id="24" name="TextBox 24"/>
          <p:cNvSpPr txBox="1"/>
          <p:nvPr/>
        </p:nvSpPr>
        <p:spPr>
          <a:xfrm>
            <a:off x="12801602" y="3872406"/>
            <a:ext cx="4525217" cy="5168531"/>
          </a:xfrm>
          <a:prstGeom prst="rect">
            <a:avLst/>
          </a:prstGeom>
        </p:spPr>
        <p:txBody>
          <a:bodyPr wrap="square" lIns="0" tIns="0" rIns="0" bIns="0" rtlCol="0" anchor="t">
            <a:spAutoFit/>
          </a:bodyPr>
          <a:lstStyle/>
          <a:p>
            <a:pPr algn="ctr">
              <a:lnSpc>
                <a:spcPts val="2940"/>
              </a:lnSpc>
            </a:pPr>
            <a:r>
              <a:rPr lang="en-US" dirty="0" err="1">
                <a:solidFill>
                  <a:srgbClr val="FFFFFF"/>
                </a:solidFill>
                <a:latin typeface="Codec Pro"/>
                <a:ea typeface="Codec Pro"/>
                <a:cs typeface="Codec Pro"/>
                <a:sym typeface="Codec Pro"/>
              </a:rPr>
              <a:t>Entrenar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modelos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aprendizaje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automático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grandes</a:t>
            </a:r>
            <a:r>
              <a:rPr lang="en-US" dirty="0">
                <a:solidFill>
                  <a:srgbClr val="FFFFFF"/>
                </a:solidFill>
                <a:latin typeface="Codec Pro"/>
                <a:ea typeface="Codec Pro"/>
                <a:cs typeface="Codec Pro"/>
                <a:sym typeface="Codec Pro"/>
              </a:rPr>
              <a:t> conjuntos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comenzaba</a:t>
            </a:r>
            <a:r>
              <a:rPr lang="en-US" dirty="0">
                <a:solidFill>
                  <a:srgbClr val="FFFFFF"/>
                </a:solidFill>
                <a:latin typeface="Codec Pro"/>
                <a:ea typeface="Codec Pro"/>
                <a:cs typeface="Codec Pro"/>
                <a:sym typeface="Codec Pro"/>
              </a:rPr>
              <a:t> a </a:t>
            </a:r>
            <a:r>
              <a:rPr lang="en-US" dirty="0" err="1">
                <a:solidFill>
                  <a:srgbClr val="FFFFFF"/>
                </a:solidFill>
                <a:latin typeface="Codec Pro"/>
                <a:ea typeface="Codec Pro"/>
                <a:cs typeface="Codec Pro"/>
                <a:sym typeface="Codec Pro"/>
              </a:rPr>
              <a:t>convertirse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un gran </a:t>
            </a:r>
            <a:r>
              <a:rPr lang="en-US" dirty="0" err="1">
                <a:solidFill>
                  <a:srgbClr val="FFFFFF"/>
                </a:solidFill>
                <a:latin typeface="Codec Pro"/>
                <a:ea typeface="Codec Pro"/>
                <a:cs typeface="Codec Pro"/>
                <a:sym typeface="Codec Pro"/>
              </a:rPr>
              <a:t>desafío</a:t>
            </a:r>
            <a:r>
              <a:rPr lang="en-US" dirty="0">
                <a:solidFill>
                  <a:srgbClr val="FFFFFF"/>
                </a:solidFill>
                <a:latin typeface="Codec Pro"/>
                <a:ea typeface="Codec Pro"/>
                <a:cs typeface="Codec Pro"/>
                <a:sym typeface="Codec Pro"/>
              </a:rPr>
              <a:t>, hasta que </a:t>
            </a:r>
            <a:r>
              <a:rPr lang="en-US" dirty="0" err="1">
                <a:solidFill>
                  <a:srgbClr val="FFFFFF"/>
                </a:solidFill>
                <a:latin typeface="Codec Pro"/>
                <a:ea typeface="Codec Pro"/>
                <a:cs typeface="Codec Pro"/>
                <a:sym typeface="Codec Pro"/>
              </a:rPr>
              <a:t>apareció</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MLlib</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biblioteca</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aprendizaje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automático</a:t>
            </a:r>
            <a:r>
              <a:rPr lang="en-US" dirty="0">
                <a:solidFill>
                  <a:srgbClr val="FFFFFF"/>
                </a:solidFill>
                <a:latin typeface="Codec Pro"/>
                <a:ea typeface="Codec Pro"/>
                <a:cs typeface="Codec Pro"/>
                <a:sym typeface="Codec Pro"/>
              </a:rPr>
              <a:t>) de Spark. </a:t>
            </a:r>
            <a:r>
              <a:rPr lang="en-US" dirty="0" err="1">
                <a:solidFill>
                  <a:srgbClr val="FFFFFF"/>
                </a:solidFill>
                <a:latin typeface="Codec Pro"/>
                <a:ea typeface="Codec Pro"/>
                <a:cs typeface="Codec Pro"/>
                <a:sym typeface="Codec Pro"/>
              </a:rPr>
              <a:t>MLlib</a:t>
            </a:r>
            <a:r>
              <a:rPr lang="en-US" dirty="0">
                <a:solidFill>
                  <a:srgbClr val="FFFFFF"/>
                </a:solidFill>
                <a:latin typeface="Codec Pro"/>
                <a:ea typeface="Codec Pro"/>
                <a:cs typeface="Codec Pro"/>
                <a:sym typeface="Codec Pro"/>
              </a:rPr>
              <a:t> le </a:t>
            </a:r>
            <a:r>
              <a:rPr lang="en-US" dirty="0" err="1">
                <a:solidFill>
                  <a:srgbClr val="FFFFFF"/>
                </a:solidFill>
                <a:latin typeface="Codec Pro"/>
                <a:ea typeface="Codec Pro"/>
                <a:cs typeface="Codec Pro"/>
                <a:sym typeface="Codec Pro"/>
              </a:rPr>
              <a:t>brinda</a:t>
            </a:r>
            <a:r>
              <a:rPr lang="en-US" dirty="0">
                <a:solidFill>
                  <a:srgbClr val="FFFFFF"/>
                </a:solidFill>
                <a:latin typeface="Codec Pro"/>
                <a:ea typeface="Codec Pro"/>
                <a:cs typeface="Codec Pro"/>
                <a:sym typeface="Codec Pro"/>
              </a:rPr>
              <a:t> la </a:t>
            </a:r>
            <a:r>
              <a:rPr lang="en-US" dirty="0" err="1">
                <a:solidFill>
                  <a:srgbClr val="FFFFFF"/>
                </a:solidFill>
                <a:latin typeface="Codec Pro"/>
                <a:ea typeface="Codec Pro"/>
                <a:cs typeface="Codec Pro"/>
                <a:sym typeface="Codec Pro"/>
              </a:rPr>
              <a:t>capacidad</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entrenar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modelos</a:t>
            </a:r>
            <a:r>
              <a:rPr lang="en-US" dirty="0">
                <a:solidFill>
                  <a:srgbClr val="FFFFFF"/>
                </a:solidFill>
                <a:latin typeface="Codec Pro"/>
                <a:ea typeface="Codec Pro"/>
                <a:cs typeface="Codec Pro"/>
                <a:sym typeface="Codec Pro"/>
              </a:rPr>
              <a:t> de </a:t>
            </a:r>
            <a:r>
              <a:rPr lang="en-US" dirty="0" err="1">
                <a:solidFill>
                  <a:srgbClr val="FFFFFF"/>
                </a:solidFill>
                <a:latin typeface="Codec Pro"/>
                <a:ea typeface="Codec Pro"/>
                <a:cs typeface="Codec Pro"/>
                <a:sym typeface="Codec Pro"/>
              </a:rPr>
              <a:t>aprendizaje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automático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grandes</a:t>
            </a:r>
            <a:r>
              <a:rPr lang="en-US" dirty="0">
                <a:solidFill>
                  <a:srgbClr val="FFFFFF"/>
                </a:solidFill>
                <a:latin typeface="Codec Pro"/>
                <a:ea typeface="Codec Pro"/>
                <a:cs typeface="Codec Pro"/>
                <a:sym typeface="Codec Pro"/>
              </a:rPr>
              <a:t> conjuntos de </a:t>
            </a:r>
            <a:r>
              <a:rPr lang="en-US" dirty="0" err="1">
                <a:solidFill>
                  <a:srgbClr val="FFFFFF"/>
                </a:solidFill>
                <a:latin typeface="Codec Pro"/>
                <a:ea typeface="Codec Pro"/>
                <a:cs typeface="Codec Pro"/>
                <a:sym typeface="Codec Pro"/>
              </a:rPr>
              <a:t>datos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utilizando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clústeres</a:t>
            </a:r>
            <a:r>
              <a:rPr lang="en-US" dirty="0">
                <a:solidFill>
                  <a:srgbClr val="FFFFFF"/>
                </a:solidFill>
                <a:latin typeface="Codec Pro"/>
                <a:ea typeface="Codec Pro"/>
                <a:cs typeface="Codec Pro"/>
                <a:sym typeface="Codec Pro"/>
              </a:rPr>
              <a:t> de Spark. Le </a:t>
            </a:r>
            <a:r>
              <a:rPr lang="en-US" dirty="0" err="1">
                <a:solidFill>
                  <a:srgbClr val="FFFFFF"/>
                </a:solidFill>
                <a:latin typeface="Codec Pro"/>
                <a:ea typeface="Codec Pro"/>
                <a:cs typeface="Codec Pro"/>
                <a:sym typeface="Codec Pro"/>
              </a:rPr>
              <a:t>permite</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crear</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sistemas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supervisados</a:t>
            </a:r>
            <a:r>
              <a:rPr lang="en-US" dirty="0">
                <a:solidFill>
                  <a:srgbClr val="FFFFFF"/>
                </a:solidFill>
                <a:latin typeface="Codec Pro"/>
                <a:ea typeface="Codec Pro"/>
                <a:cs typeface="Codec Pro"/>
                <a:sym typeface="Codec Pro"/>
              </a:rPr>
              <a:t>, no </a:t>
            </a:r>
            <a:r>
              <a:rPr lang="en-US" dirty="0" err="1">
                <a:solidFill>
                  <a:srgbClr val="FFFFFF"/>
                </a:solidFill>
                <a:latin typeface="Codec Pro"/>
                <a:ea typeface="Codec Pro"/>
                <a:cs typeface="Codec Pro"/>
                <a:sym typeface="Codec Pro"/>
              </a:rPr>
              <a:t>supervisados</a:t>
            </a:r>
            <a:r>
              <a:rPr lang="en-US" dirty="0">
                <a:solidFill>
                  <a:srgbClr val="FFFFFF"/>
                </a:solidFill>
                <a:latin typeface="Codec Pro"/>
                <a:ea typeface="Codec Pro"/>
                <a:cs typeface="Codec Pro"/>
                <a:sym typeface="Codec Pro"/>
              </a:rPr>
              <a:t> ​​y de </a:t>
            </a:r>
            <a:r>
              <a:rPr lang="en-US" dirty="0" err="1">
                <a:solidFill>
                  <a:srgbClr val="FFFFFF"/>
                </a:solidFill>
                <a:latin typeface="Codec Pro"/>
                <a:ea typeface="Codec Pro"/>
                <a:cs typeface="Codec Pro"/>
                <a:sym typeface="Codec Pro"/>
              </a:rPr>
              <a:t>recomendación</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modelos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basados</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en</a:t>
            </a:r>
            <a:r>
              <a:rPr lang="en-US" dirty="0">
                <a:solidFill>
                  <a:srgbClr val="FFFFFF"/>
                </a:solidFill>
                <a:latin typeface="Codec Pro"/>
                <a:ea typeface="Codec Pro"/>
                <a:cs typeface="Codec Pro"/>
                <a:sym typeface="Codec Pro"/>
              </a:rPr>
              <a:t> NLP; y </a:t>
            </a:r>
            <a:r>
              <a:rPr lang="en-US" dirty="0" err="1">
                <a:solidFill>
                  <a:srgbClr val="FFFFFF"/>
                </a:solidFill>
                <a:latin typeface="Codec Pro"/>
                <a:ea typeface="Codec Pro"/>
                <a:cs typeface="Codec Pro"/>
                <a:sym typeface="Codec Pro"/>
              </a:rPr>
              <a:t>aprendizaje</a:t>
            </a:r>
            <a:r>
              <a:rPr lang="en-US" dirty="0">
                <a:solidFill>
                  <a:srgbClr val="FFFFFF"/>
                </a:solidFill>
                <a:latin typeface="Codec Pro"/>
                <a:ea typeface="Codec Pro"/>
                <a:cs typeface="Codec Pro"/>
                <a:sym typeface="Codec Pro"/>
              </a:rPr>
              <a:t> profundo, </a:t>
            </a:r>
            <a:r>
              <a:rPr lang="en-US" dirty="0" err="1">
                <a:solidFill>
                  <a:srgbClr val="FFFFFF"/>
                </a:solidFill>
                <a:latin typeface="Codec Pro"/>
                <a:ea typeface="Codec Pro"/>
                <a:cs typeface="Codec Pro"/>
                <a:sym typeface="Codec Pro"/>
              </a:rPr>
              <a:t>así</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como</a:t>
            </a:r>
            <a:r>
              <a:rPr lang="en-US" dirty="0">
                <a:solidFill>
                  <a:srgbClr val="FFFFFF"/>
                </a:solidFill>
                <a:latin typeface="Codec Pro"/>
                <a:ea typeface="Codec Pro"/>
                <a:cs typeface="Codec Pro"/>
                <a:sym typeface="Codec Pro"/>
              </a:rPr>
              <a:t> </a:t>
            </a:r>
            <a:r>
              <a:rPr lang="en-US" dirty="0" err="1">
                <a:solidFill>
                  <a:srgbClr val="FFFFFF"/>
                </a:solidFill>
                <a:latin typeface="Codec Pro"/>
                <a:ea typeface="Codec Pro"/>
                <a:cs typeface="Codec Pro"/>
                <a:sym typeface="Codec Pro"/>
              </a:rPr>
              <a:t>dentro</a:t>
            </a:r>
            <a:r>
              <a:rPr lang="en-US" dirty="0">
                <a:solidFill>
                  <a:srgbClr val="FFFFFF"/>
                </a:solidFill>
                <a:latin typeface="Codec Pro"/>
                <a:ea typeface="Codec Pro"/>
                <a:cs typeface="Codec Pro"/>
                <a:sym typeface="Codec Pro"/>
              </a:rPr>
              <a:t> de la </a:t>
            </a:r>
            <a:r>
              <a:rPr lang="en-US" dirty="0" err="1">
                <a:solidFill>
                  <a:srgbClr val="FFFFFF"/>
                </a:solidFill>
                <a:latin typeface="Codec Pro"/>
                <a:ea typeface="Codec Pro"/>
                <a:cs typeface="Codec Pro"/>
                <a:sym typeface="Codec Pro"/>
              </a:rPr>
              <a:t>biblioteca</a:t>
            </a:r>
            <a:r>
              <a:rPr lang="en-US" dirty="0">
                <a:solidFill>
                  <a:srgbClr val="FFFFFF"/>
                </a:solidFill>
                <a:latin typeface="Codec Pro"/>
                <a:ea typeface="Codec Pro"/>
                <a:cs typeface="Codec Pro"/>
                <a:sym typeface="Codec Pro"/>
              </a:rPr>
              <a:t> Spark ML.</a:t>
            </a:r>
          </a:p>
        </p:txBody>
      </p:sp>
    </p:spTree>
    <p:extLst>
      <p:ext uri="{BB962C8B-B14F-4D97-AF65-F5344CB8AC3E}">
        <p14:creationId xmlns:p14="http://schemas.microsoft.com/office/powerpoint/2010/main" val="357845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4429</TotalTime>
  <Words>3225</Words>
  <Application>Microsoft Macintosh PowerPoint</Application>
  <PresentationFormat>Personalizado</PresentationFormat>
  <Paragraphs>159</Paragraphs>
  <Slides>18</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18</vt:i4>
      </vt:variant>
    </vt:vector>
  </HeadingPairs>
  <TitlesOfParts>
    <vt:vector size="27" baseType="lpstr">
      <vt:lpstr>Codec Pro Bold</vt:lpstr>
      <vt:lpstr>DdscvxXsgjnrXshyjlHelveticaNeueLTStd</vt:lpstr>
      <vt:lpstr>Arial</vt:lpstr>
      <vt:lpstr>-apple-system</vt:lpstr>
      <vt:lpstr>Codec Pro</vt:lpstr>
      <vt:lpstr>-webkit-standard</vt:lpstr>
      <vt:lpstr>Calibri</vt:lpstr>
      <vt:lpstr>Ginto</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Business Presentation in Dark Green Green White Abstract Tech Style</dc:title>
  <cp:lastModifiedBy>Naren</cp:lastModifiedBy>
  <cp:revision>4</cp:revision>
  <dcterms:created xsi:type="dcterms:W3CDTF">2006-08-16T00:00:00Z</dcterms:created>
  <dcterms:modified xsi:type="dcterms:W3CDTF">2024-10-23T02:17:22Z</dcterms:modified>
  <dc:identifier>DAGPfNeh2bw</dc:identifier>
</cp:coreProperties>
</file>